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sldIdLst>
    <p:sldId id="272" r:id="rId2"/>
    <p:sldId id="430" r:id="rId3"/>
    <p:sldId id="694" r:id="rId4"/>
    <p:sldId id="696" r:id="rId5"/>
    <p:sldId id="695" r:id="rId6"/>
    <p:sldId id="699" r:id="rId7"/>
    <p:sldId id="697" r:id="rId8"/>
    <p:sldId id="698" r:id="rId9"/>
    <p:sldId id="700" r:id="rId10"/>
    <p:sldId id="701" r:id="rId11"/>
    <p:sldId id="702" r:id="rId12"/>
    <p:sldId id="703" r:id="rId13"/>
    <p:sldId id="704" r:id="rId14"/>
    <p:sldId id="705" r:id="rId15"/>
    <p:sldId id="706" r:id="rId16"/>
    <p:sldId id="709" r:id="rId17"/>
    <p:sldId id="710" r:id="rId18"/>
    <p:sldId id="711" r:id="rId19"/>
    <p:sldId id="712" r:id="rId20"/>
    <p:sldId id="713" r:id="rId21"/>
    <p:sldId id="714" r:id="rId22"/>
    <p:sldId id="715" r:id="rId23"/>
    <p:sldId id="716" r:id="rId24"/>
    <p:sldId id="718" r:id="rId25"/>
    <p:sldId id="721" r:id="rId26"/>
    <p:sldId id="722" r:id="rId27"/>
    <p:sldId id="723" r:id="rId28"/>
    <p:sldId id="725" r:id="rId29"/>
    <p:sldId id="726" r:id="rId30"/>
    <p:sldId id="727" r:id="rId31"/>
    <p:sldId id="728" r:id="rId32"/>
    <p:sldId id="734" r:id="rId33"/>
    <p:sldId id="740" r:id="rId34"/>
    <p:sldId id="731" r:id="rId35"/>
    <p:sldId id="732" r:id="rId36"/>
    <p:sldId id="733" r:id="rId37"/>
    <p:sldId id="730" r:id="rId38"/>
    <p:sldId id="735" r:id="rId39"/>
    <p:sldId id="736" r:id="rId40"/>
    <p:sldId id="737" r:id="rId41"/>
    <p:sldId id="738" r:id="rId42"/>
    <p:sldId id="742" r:id="rId43"/>
    <p:sldId id="432" r:id="rId44"/>
    <p:sldId id="739" r:id="rId45"/>
    <p:sldId id="690" r:id="rId46"/>
    <p:sldId id="741" r:id="rId47"/>
  </p:sldIdLst>
  <p:sldSz cx="24382413" cy="13716000"/>
  <p:notesSz cx="6858000" cy="9144000"/>
  <p:defaultTextStyle>
    <a:defPPr>
      <a:defRPr lang="en-US"/>
    </a:defPPr>
    <a:lvl1pPr marL="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2" algn="l" defTabSz="4571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66" userDrawn="1">
          <p15:clr>
            <a:srgbClr val="A4A3A4"/>
          </p15:clr>
        </p15:guide>
        <p15:guide id="3" pos="13123" userDrawn="1">
          <p15:clr>
            <a:srgbClr val="A4A3A4"/>
          </p15:clr>
        </p15:guide>
        <p15:guide id="4" orient="horz" pos="7813" userDrawn="1">
          <p15:clr>
            <a:srgbClr val="A4A3A4"/>
          </p15:clr>
        </p15:guide>
        <p15:guide id="6" pos="12533" userDrawn="1">
          <p15:clr>
            <a:srgbClr val="A4A3A4"/>
          </p15:clr>
        </p15:guide>
        <p15:guide id="7" orient="horz" pos="1871" userDrawn="1">
          <p15:clr>
            <a:srgbClr val="A4A3A4"/>
          </p15:clr>
        </p15:guide>
        <p15:guide id="8" orient="horz" pos="2415" userDrawn="1">
          <p15:clr>
            <a:srgbClr val="A4A3A4"/>
          </p15:clr>
        </p15:guide>
        <p15:guide id="9" pos="1511" userDrawn="1">
          <p15:clr>
            <a:srgbClr val="A4A3A4"/>
          </p15:clr>
        </p15:guide>
        <p15:guide id="10" orient="horz" pos="918" userDrawn="1">
          <p15:clr>
            <a:srgbClr val="A4A3A4"/>
          </p15:clr>
        </p15:guide>
        <p15:guide id="11" pos="3733" userDrawn="1">
          <p15:clr>
            <a:srgbClr val="A4A3A4"/>
          </p15:clr>
        </p15:guide>
        <p15:guide id="12" pos="115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대호" initials="권대" lastIdx="12" clrIdx="0">
    <p:extLst>
      <p:ext uri="{19B8F6BF-5375-455C-9EA6-DF929625EA0E}">
        <p15:presenceInfo xmlns:p15="http://schemas.microsoft.com/office/powerpoint/2012/main" userId="c36001907e564bc3" providerId="Windows Live"/>
      </p:ext>
    </p:extLst>
  </p:cmAuthor>
  <p:cmAuthor id="2" name="jbpark0614@gmail.com" initials="j" lastIdx="1" clrIdx="1">
    <p:extLst>
      <p:ext uri="{19B8F6BF-5375-455C-9EA6-DF929625EA0E}">
        <p15:presenceInfo xmlns:p15="http://schemas.microsoft.com/office/powerpoint/2012/main" userId="199140777f9ee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85F"/>
    <a:srgbClr val="ED234B"/>
    <a:srgbClr val="FBE5D6"/>
    <a:srgbClr val="193268"/>
    <a:srgbClr val="EDEBEE"/>
    <a:srgbClr val="7391FF"/>
    <a:srgbClr val="C8D7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8"/>
    <p:restoredTop sz="97563"/>
  </p:normalViewPr>
  <p:slideViewPr>
    <p:cSldViewPr snapToGrid="0">
      <p:cViewPr varScale="1">
        <p:scale>
          <a:sx n="80" d="100"/>
          <a:sy n="80" d="100"/>
        </p:scale>
        <p:origin x="840" y="216"/>
      </p:cViewPr>
      <p:guideLst>
        <p:guide pos="966"/>
        <p:guide pos="13123"/>
        <p:guide orient="horz" pos="7813"/>
        <p:guide pos="12533"/>
        <p:guide orient="horz" pos="1871"/>
        <p:guide orient="horz" pos="2415"/>
        <p:guide pos="1511"/>
        <p:guide orient="horz" pos="918"/>
        <p:guide pos="3733"/>
        <p:guide pos="115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DE991-7A49-904E-BA36-3E5C721CA6C9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D8343-E445-374C-BDF8-84DEE5560B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38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724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5558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75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517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76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86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744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30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0356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204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47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24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98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999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137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9475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9203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346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7020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04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420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00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80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655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6251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977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1374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0006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557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6998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6458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650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930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345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2437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314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02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884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371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6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D8343-E445-374C-BDF8-84DEE5560B8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705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5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5"/>
            <a:ext cx="18286810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7" indent="0" algn="ctr">
              <a:buNone/>
              <a:defRPr sz="4000"/>
            </a:lvl2pPr>
            <a:lvl3pPr marL="1828756" indent="0" algn="ctr">
              <a:buNone/>
              <a:defRPr sz="3600"/>
            </a:lvl3pPr>
            <a:lvl4pPr marL="2743133" indent="0" algn="ctr">
              <a:buNone/>
              <a:defRPr sz="3200"/>
            </a:lvl4pPr>
            <a:lvl5pPr marL="3657507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3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7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15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8" y="730255"/>
            <a:ext cx="5257458" cy="116236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5" y="730255"/>
            <a:ext cx="15467593" cy="116236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49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3" y="3419481"/>
            <a:ext cx="21029831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3" y="9178928"/>
            <a:ext cx="21029831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7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1"/>
            <a:ext cx="10362526" cy="87026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4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9" y="3362325"/>
            <a:ext cx="1031490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9" y="5010153"/>
            <a:ext cx="10314902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601" y="3362325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7" indent="0">
              <a:buNone/>
              <a:defRPr sz="4000" b="1"/>
            </a:lvl2pPr>
            <a:lvl3pPr marL="1828756" indent="0">
              <a:buNone/>
              <a:defRPr sz="3600" b="1"/>
            </a:lvl3pPr>
            <a:lvl4pPr marL="2743133" indent="0">
              <a:buNone/>
              <a:defRPr sz="3200" b="1"/>
            </a:lvl4pPr>
            <a:lvl5pPr marL="3657507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3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601" y="5010153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5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1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461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5"/>
            <a:ext cx="12343597" cy="974725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02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914400"/>
            <a:ext cx="786396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5"/>
            <a:ext cx="12343597" cy="974725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77" indent="0">
              <a:buNone/>
              <a:defRPr sz="5600"/>
            </a:lvl2pPr>
            <a:lvl3pPr marL="1828756" indent="0">
              <a:buNone/>
              <a:defRPr sz="4800"/>
            </a:lvl3pPr>
            <a:lvl4pPr marL="2743133" indent="0">
              <a:buNone/>
              <a:defRPr sz="4000"/>
            </a:lvl4pPr>
            <a:lvl5pPr marL="3657507" indent="0">
              <a:buNone/>
              <a:defRPr sz="4000"/>
            </a:lvl5pPr>
            <a:lvl6pPr marL="4571886" indent="0">
              <a:buNone/>
              <a:defRPr sz="4000"/>
            </a:lvl6pPr>
            <a:lvl7pPr marL="5486263" indent="0">
              <a:buNone/>
              <a:defRPr sz="4000"/>
            </a:lvl7pPr>
            <a:lvl8pPr marL="6400640" indent="0">
              <a:buNone/>
              <a:defRPr sz="4000"/>
            </a:lvl8pPr>
            <a:lvl9pPr marL="7315017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7" y="4114801"/>
            <a:ext cx="786396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7" indent="0">
              <a:buNone/>
              <a:defRPr sz="2800"/>
            </a:lvl2pPr>
            <a:lvl3pPr marL="1828756" indent="0">
              <a:buNone/>
              <a:defRPr sz="2400"/>
            </a:lvl3pPr>
            <a:lvl4pPr marL="2743133" indent="0">
              <a:buNone/>
              <a:defRPr sz="2000"/>
            </a:lvl4pPr>
            <a:lvl5pPr marL="3657507" indent="0">
              <a:buNone/>
              <a:defRPr sz="2000"/>
            </a:lvl5pPr>
            <a:lvl6pPr marL="4571886" indent="0">
              <a:buNone/>
              <a:defRPr sz="2000"/>
            </a:lvl6pPr>
            <a:lvl7pPr marL="5486263" indent="0">
              <a:buNone/>
              <a:defRPr sz="2000"/>
            </a:lvl7pPr>
            <a:lvl8pPr marL="6400640" indent="0">
              <a:buNone/>
              <a:defRPr sz="2000"/>
            </a:lvl8pPr>
            <a:lvl9pPr marL="7315017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8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1"/>
            <a:ext cx="21029831" cy="870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F041-D29B-8C4F-81D4-F6B9816EE8A8}" type="datetimeFigureOut">
              <a:rPr kumimoji="1" lang="ko-Kore-KR" altLang="en-US" smtClean="0"/>
              <a:t>2021. 11. 11.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D0AE-CE45-9045-B968-3AEE8CF2C4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7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56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7" indent="-457187" algn="l" defTabSz="1828756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6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20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69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07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3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7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7" algn="l" defTabSz="18287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3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54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54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81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deeplearningbook.org/contents/ml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18.png"/><Relationship Id="rId28" Type="http://schemas.openxmlformats.org/officeDocument/2006/relationships/image" Target="../media/image54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18.png"/><Relationship Id="rId28" Type="http://schemas.openxmlformats.org/officeDocument/2006/relationships/image" Target="../media/image54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13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54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순환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신경망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(RNN)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1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시퀀스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(sequence)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모델과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RNN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402337" y="1564559"/>
            <a:ext cx="6705242" cy="146193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3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3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51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Vanishing gradient </a:t>
            </a:r>
            <a:r>
              <a:rPr lang="ko-Kore-KR" altLang="en-US" b="1" dirty="0"/>
              <a:t>문제와 </a:t>
            </a:r>
            <a:r>
              <a:rPr lang="en-US" altLang="ko-Kore-KR" b="1" dirty="0"/>
              <a:t>long-term dependency</a:t>
            </a:r>
            <a:r>
              <a:rPr lang="ko-Kore-KR" altLang="en-US" b="1" dirty="0"/>
              <a:t> 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329077" y="3945459"/>
                <a:ext cx="10261524" cy="8327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만약 인풋과 아웃풋 사이가 커지면 어떻게 될까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tanh, sigmoid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 함수의 미분 값은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1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보다 작으므로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gradient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값은 더 작아질 것이다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사라진다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…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!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것이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RNN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long-term dependency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학습하는 것이 어렵게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77" y="3945459"/>
                <a:ext cx="10261524" cy="8327216"/>
              </a:xfrm>
              <a:prstGeom prst="rect">
                <a:avLst/>
              </a:prstGeom>
              <a:blipFill>
                <a:blip r:embed="rId4"/>
                <a:stretch>
                  <a:fillRect l="-1483" t="-18417" b="-15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1493422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1493422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13268810" y="4962729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830988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830988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2047396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2047396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22599946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22599946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912903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2127787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2339623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1694971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16111517" y="5497630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/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  <a:blipFill>
                <a:blip r:embed="rId2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Exploding gradient </a:t>
            </a:r>
            <a:r>
              <a:rPr lang="ko-Kore-KR" altLang="en-US" b="1" dirty="0"/>
              <a:t>문제 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354770" y="3838881"/>
                <a:ext cx="9400982" cy="776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한편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가 매 스텝별로 크다면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, gradient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는 반대로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explode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할 것이다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marL="457200" indent="-457200"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Gradient clipping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으로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해결할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 marL="457200" indent="-457200">
                  <a:buFont typeface="Wingdings" pitchFamily="2" charset="2"/>
                  <a:buChar char="à"/>
                </a:pPr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𝑖𝑓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&gt;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𝑣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𝑔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←</m:t>
                      </m:r>
                      <m:f>
                        <m:fPr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𝑣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70" y="3838881"/>
                <a:ext cx="9400982" cy="7763279"/>
              </a:xfrm>
              <a:prstGeom prst="rect">
                <a:avLst/>
              </a:prstGeom>
              <a:blipFill>
                <a:blip r:embed="rId4"/>
                <a:stretch>
                  <a:fillRect l="-1619" t="-19935" r="-6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1493422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1493422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13268810" y="4962729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830988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830988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2047396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2047396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22599946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22599946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912903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2127787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2339623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1694971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16111517" y="5497630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/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  <a:blipFill>
                <a:blip r:embed="rId2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4D11D8D-B6D6-BB4D-B0CF-9A3AFF18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733" y="9877119"/>
            <a:ext cx="7137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BD3246-4904-334A-824E-B7D97004199B}"/>
              </a:ext>
            </a:extLst>
          </p:cNvPr>
          <p:cNvSpPr/>
          <p:nvPr/>
        </p:nvSpPr>
        <p:spPr>
          <a:xfrm>
            <a:off x="2690949" y="12811334"/>
            <a:ext cx="8203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</a:p>
          <a:p>
            <a:r>
              <a:rPr lang="ko-Kore-KR" altLang="en-US" sz="1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https://neptune.ai/blog/understanding-gradient-clipping-and-how-it-can-fix-exploding-gradients-problem</a:t>
            </a:r>
          </a:p>
        </p:txBody>
      </p:sp>
    </p:spTree>
    <p:extLst>
      <p:ext uri="{BB962C8B-B14F-4D97-AF65-F5344CB8AC3E}">
        <p14:creationId xmlns:p14="http://schemas.microsoft.com/office/powerpoint/2010/main" val="127364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Long-term dependency</a:t>
            </a:r>
            <a:r>
              <a:rPr lang="ko-Kore-KR" altLang="en-US" b="1" dirty="0"/>
              <a:t>를 해결하는 방법</a:t>
            </a:r>
            <a:endParaRPr lang="en-US" altLang="ko-Kore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1.</a:t>
            </a:r>
            <a:r>
              <a:rPr lang="ko-Kore-KR" altLang="en-US" b="1" dirty="0"/>
              <a:t> 정규화</a:t>
            </a:r>
            <a:r>
              <a:rPr lang="en-US" altLang="ko-Kore-KR" b="1" dirty="0"/>
              <a:t> (regularizing)</a:t>
            </a:r>
            <a:r>
              <a:rPr lang="ko-Kore-KR" altLang="en-US" b="1" dirty="0"/>
              <a:t> 기법 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460454" y="3637071"/>
                <a:ext cx="14626945" cy="753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Gradient vector</a:t>
                </a:r>
                <a:r>
                  <a:rPr kumimoji="1" lang="en-US" altLang="ko-KR" sz="32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kumimoji="1" lang="en-US" altLang="ko-KR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3200" i="1" dirty="0">
                    <a:solidFill>
                      <a:srgbClr val="53585F"/>
                    </a:solidFill>
                    <a:latin typeface="Cambria Math" panose="02040503050406030204" pitchFamily="18" charset="0"/>
                    <a:ea typeface="Spoqa Han Sans Neo Bold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크기를 유지하게 강제하면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endParaRPr kumimoji="1" lang="en-US" altLang="ko-KR" sz="280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kumimoji="1" lang="en-US" altLang="ko-KR" sz="28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ko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kumimoji="1" lang="en-US" altLang="ko-KR" sz="28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ko-KR" sz="32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표현할 수 있다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regularizer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𝜆</m:t>
                      </m:r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f>
                                            <m:fPr>
                                              <m:ctrlP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ko-KR" sz="2800" i="1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ko-KR" sz="2800" i="1">
                                                  <a:solidFill>
                                                    <a:srgbClr val="53585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800" i="1">
                                                      <a:solidFill>
                                                        <a:srgbClr val="53585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  <m:r>
                                    <a:rPr kumimoji="1" lang="en-US" altLang="ko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 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표현될 수 있다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이런 </a:t>
                </a:r>
                <a:r>
                  <a:rPr kumimoji="1" lang="en-US" altLang="ko-Kore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regularizer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디자인으로 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long-term dependency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문제를 완화시킬 수 있다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454" y="3637071"/>
                <a:ext cx="14626945" cy="7531549"/>
              </a:xfrm>
              <a:prstGeom prst="rect">
                <a:avLst/>
              </a:prstGeom>
              <a:blipFill>
                <a:blip r:embed="rId4"/>
                <a:stretch>
                  <a:fillRect l="-1041" b="-15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2BD3246-4904-334A-824E-B7D97004199B}"/>
              </a:ext>
            </a:extLst>
          </p:cNvPr>
          <p:cNvSpPr/>
          <p:nvPr/>
        </p:nvSpPr>
        <p:spPr>
          <a:xfrm>
            <a:off x="2690949" y="12811334"/>
            <a:ext cx="8203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</a:t>
            </a:r>
          </a:p>
          <a:p>
            <a:r>
              <a:rPr lang="ko-Kore-KR" altLang="en-US" sz="16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https://neptune.ai/blog/understanding-gradient-clipping-and-how-it-can-fix-exploding-gradients-problem</a:t>
            </a:r>
          </a:p>
        </p:txBody>
      </p:sp>
    </p:spTree>
    <p:extLst>
      <p:ext uri="{BB962C8B-B14F-4D97-AF65-F5344CB8AC3E}">
        <p14:creationId xmlns:p14="http://schemas.microsoft.com/office/powerpoint/2010/main" val="418578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E4C2F-AC5B-3646-8888-641B371A460F}"/>
              </a:ext>
            </a:extLst>
          </p:cNvPr>
          <p:cNvSpPr txBox="1"/>
          <p:nvPr/>
        </p:nvSpPr>
        <p:spPr>
          <a:xfrm>
            <a:off x="2460454" y="4488120"/>
            <a:ext cx="146269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한편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activation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사용하면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어느정도 문제를 완화시킬 수 있다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ReLU</a:t>
            </a:r>
            <a:r>
              <a:rPr kumimoji="1" lang="ko-Kore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미분값은 </a:t>
            </a:r>
            <a:r>
              <a:rPr kumimoji="1" lang="en-US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1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이므로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tanh, sigmoid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대비</a:t>
            </a:r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Gradient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saturation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되는 것을 막을 수 있다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Long-term dependency</a:t>
            </a:r>
            <a:r>
              <a:rPr lang="ko-Kore-KR" altLang="en-US" b="1" dirty="0"/>
              <a:t>를 해결하는 방법</a:t>
            </a:r>
            <a:endParaRPr lang="en-US" altLang="ko-Kore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2</a:t>
            </a:r>
            <a:r>
              <a:rPr lang="en-US" altLang="ko-Kore-KR" b="1" dirty="0"/>
              <a:t>.</a:t>
            </a:r>
            <a:r>
              <a:rPr lang="ko-Kore-KR" altLang="en-US" b="1" dirty="0"/>
              <a:t> </a:t>
            </a:r>
            <a:r>
              <a:rPr lang="en-US" altLang="ko-Kore-KR" b="1" dirty="0" err="1"/>
              <a:t>ReLU</a:t>
            </a:r>
            <a:r>
              <a:rPr lang="en-US" altLang="ko-Kore-KR" b="1" dirty="0"/>
              <a:t> </a:t>
            </a:r>
            <a:r>
              <a:rPr lang="ko-Kore-KR" altLang="en-US" b="1" dirty="0"/>
              <a:t>활성화</a:t>
            </a:r>
            <a:endParaRPr lang="en-US" altLang="ko-Kore-KR" b="1" dirty="0"/>
          </a:p>
        </p:txBody>
      </p:sp>
    </p:spTree>
    <p:extLst>
      <p:ext uri="{BB962C8B-B14F-4D97-AF65-F5344CB8AC3E}">
        <p14:creationId xmlns:p14="http://schemas.microsoft.com/office/powerpoint/2010/main" val="54015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E4C2F-AC5B-3646-8888-641B371A460F}"/>
              </a:ext>
            </a:extLst>
          </p:cNvPr>
          <p:cNvSpPr txBox="1"/>
          <p:nvPr/>
        </p:nvSpPr>
        <p:spPr>
          <a:xfrm>
            <a:off x="2460454" y="3678223"/>
            <a:ext cx="14626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사실 가장 유명한 방법은 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model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발전시키는 것이다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(TBD)</a:t>
            </a:r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Long-term dependency</a:t>
            </a:r>
            <a:r>
              <a:rPr lang="ko-Kore-KR" altLang="en-US" b="1" dirty="0"/>
              <a:t>를 해결하는 방법</a:t>
            </a:r>
            <a:endParaRPr lang="en-US" altLang="ko-Kore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3</a:t>
            </a:r>
            <a:r>
              <a:rPr lang="en-US" altLang="ko-Kore-KR" b="1" dirty="0"/>
              <a:t>.</a:t>
            </a:r>
            <a:r>
              <a:rPr lang="ko-Kore-KR" altLang="en-US" b="1" dirty="0"/>
              <a:t> 모델의 업데이트</a:t>
            </a:r>
            <a:endParaRPr lang="en-US" altLang="ko-Kore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6A54D-3C89-E243-92D4-7F6DFBBA513E}"/>
              </a:ext>
            </a:extLst>
          </p:cNvPr>
          <p:cNvSpPr/>
          <p:nvPr/>
        </p:nvSpPr>
        <p:spPr>
          <a:xfrm>
            <a:off x="9668457" y="10085670"/>
            <a:ext cx="373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http://</a:t>
            </a:r>
            <a:r>
              <a:rPr lang="en" altLang="ko-Kore-KR" dirty="0" err="1"/>
              <a:t>dprogrammer.org</a:t>
            </a:r>
            <a:r>
              <a:rPr lang="en" altLang="ko-Kore-KR" dirty="0"/>
              <a:t>/</a:t>
            </a:r>
            <a:r>
              <a:rPr lang="en" altLang="ko-Kore-KR" dirty="0" err="1"/>
              <a:t>rnn-lstm-gru</a:t>
            </a:r>
            <a:endParaRPr lang="ko-Kore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E9F942-F0BA-6749-83B8-6EF6DADE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70" y="5445707"/>
            <a:ext cx="152400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순환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신경망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(RNN)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3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LSTM &amp; GRU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15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402337" y="1564559"/>
            <a:ext cx="6705242" cy="146193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3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3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674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E4C2F-AC5B-3646-8888-641B371A460F}"/>
              </a:ext>
            </a:extLst>
          </p:cNvPr>
          <p:cNvSpPr txBox="1"/>
          <p:nvPr/>
        </p:nvSpPr>
        <p:spPr>
          <a:xfrm>
            <a:off x="1933981" y="3402581"/>
            <a:ext cx="1967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RNNs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 장기 의존성의 문제를 가진다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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이를 극복하기 위한 시도 중 하나가 바로 </a:t>
            </a:r>
            <a:r>
              <a:rPr kumimoji="1" lang="en" altLang="ko-Kore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  <a:endParaRPr kumimoji="1" lang="en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 Short-Term Memory (LSTM)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 RNN</a:t>
            </a:r>
            <a:r>
              <a:rPr lang="ko-Kore-KR" altLang="en-US" dirty="0">
                <a:sym typeface="Wingdings" pitchFamily="2" charset="2"/>
              </a:rPr>
              <a:t>의 문제를 해결하기 위해 </a:t>
            </a:r>
            <a:r>
              <a:rPr lang="en-US" altLang="ko-Kore-KR" dirty="0">
                <a:sym typeface="Wingdings" pitchFamily="2" charset="2"/>
              </a:rPr>
              <a:t>1997</a:t>
            </a:r>
            <a:r>
              <a:rPr lang="ko-Kore-KR" altLang="en-US" dirty="0">
                <a:sym typeface="Wingdings" pitchFamily="2" charset="2"/>
              </a:rPr>
              <a:t>년 제시 </a:t>
            </a:r>
            <a:endParaRPr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238F4E-F80D-5B43-83A1-C89F4F96C07B}"/>
              </a:ext>
            </a:extLst>
          </p:cNvPr>
          <p:cNvSpPr/>
          <p:nvPr/>
        </p:nvSpPr>
        <p:spPr>
          <a:xfrm>
            <a:off x="5150477" y="13235929"/>
            <a:ext cx="1193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988A25-5EB2-B946-9DBE-5E866C67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71" y="4349271"/>
            <a:ext cx="7465513" cy="317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D4EEDA-74D3-7E4E-A549-96ADAEC9A93B}"/>
              </a:ext>
            </a:extLst>
          </p:cNvPr>
          <p:cNvSpPr/>
          <p:nvPr/>
        </p:nvSpPr>
        <p:spPr>
          <a:xfrm>
            <a:off x="4294909" y="12442273"/>
            <a:ext cx="1393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https://web.stanford.edu/class/cs379c/archive/2018/class_messages_listing/content/Artificial_Neural_Network_Technology_Tutorials/OlahLSTM-NEURAL-NETWORK-TUTORIAL-15.pdf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4E9B7E5-8DCE-EF4D-988F-5C595C869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27" y="4349271"/>
            <a:ext cx="7260800" cy="317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743874-F36E-0840-873D-19578F1D68EB}"/>
              </a:ext>
            </a:extLst>
          </p:cNvPr>
          <p:cNvSpPr/>
          <p:nvPr/>
        </p:nvSpPr>
        <p:spPr>
          <a:xfrm>
            <a:off x="2567906" y="7671231"/>
            <a:ext cx="174718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à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대표적인 차이점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오랫동안 정보를 기억하는 기능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(cell state</a:t>
            </a:r>
            <a:r>
              <a:rPr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통과시키는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갖는다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한편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정보를 없애거나 더하는 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gate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구조 역시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가지고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lvl="1"/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sigmoid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함수로 이루어져 있고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곱하는 연산으로 수행한다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b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forget, input, output gate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가 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ko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D2C93-7A9C-504C-B308-6CC8F1A3D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827" y="9447132"/>
            <a:ext cx="8592311" cy="29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 Short-Term Memory (LSTM)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dirty="0">
                <a:sym typeface="Wingdings" pitchFamily="2" charset="2"/>
              </a:rPr>
              <a:t>1. Forget Gate</a:t>
            </a:r>
            <a:endParaRPr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238F4E-F80D-5B43-83A1-C89F4F96C07B}"/>
              </a:ext>
            </a:extLst>
          </p:cNvPr>
          <p:cNvSpPr/>
          <p:nvPr/>
        </p:nvSpPr>
        <p:spPr>
          <a:xfrm>
            <a:off x="5150477" y="13235929"/>
            <a:ext cx="1193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4EEDA-74D3-7E4E-A549-96ADAEC9A93B}"/>
              </a:ext>
            </a:extLst>
          </p:cNvPr>
          <p:cNvSpPr/>
          <p:nvPr/>
        </p:nvSpPr>
        <p:spPr>
          <a:xfrm>
            <a:off x="4294909" y="12442273"/>
            <a:ext cx="1393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https://web.stanford.edu/class/cs379c/archive/2018/class_messages_listing/content/Artificial_Neural_Network_Technology_Tutorials/OlahLSTM-NEURAL-NETWORK-TUTORIAL-15.pdf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BA9786A6-D02E-B143-B9BB-38E4E9BD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65" y="2714811"/>
            <a:ext cx="16256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BF1C31-E24A-1348-8B54-5D9CBB13BB65}"/>
                  </a:ext>
                </a:extLst>
              </p:cNvPr>
              <p:cNvSpPr/>
              <p:nvPr/>
            </p:nvSpPr>
            <p:spPr>
              <a:xfrm>
                <a:off x="4086181" y="8652830"/>
                <a:ext cx="13937673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Cell state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로부터 정보를 버릴지 버리지 않을지 </a:t>
                </a:r>
                <a:r>
                  <a:rPr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결정한다</a:t>
                </a:r>
                <a:r>
                  <a:rPr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상태의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state(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현재 상태의 </a:t>
                </a:r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lang="en-US" altLang="ko-Kore-KR" sz="2800" b="0" i="1" dirty="0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sigmoid 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함수를 거쳐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0~1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값을 뽑는다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0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가까울수록 정보가 삭제된 것이고 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1</a:t>
                </a:r>
                <a:r>
                  <a:rPr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가까울수록 정보를 온전히 기억한다</a:t>
                </a:r>
                <a: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br>
                  <a:rPr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BF1C31-E24A-1348-8B54-5D9CBB13B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181" y="8652830"/>
                <a:ext cx="13937673" cy="3108543"/>
              </a:xfrm>
              <a:prstGeom prst="rect">
                <a:avLst/>
              </a:prstGeom>
              <a:blipFill>
                <a:blip r:embed="rId5"/>
                <a:stretch>
                  <a:fillRect l="-910" t="-20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77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 Short-Term Memory (LSTM)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2. Input </a:t>
            </a:r>
            <a:r>
              <a:rPr lang="en-US" altLang="ko-Kore-KR" dirty="0">
                <a:sym typeface="Wingdings" pitchFamily="2" charset="2"/>
              </a:rPr>
              <a:t>Gate</a:t>
            </a:r>
            <a:endParaRPr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238F4E-F80D-5B43-83A1-C89F4F96C07B}"/>
              </a:ext>
            </a:extLst>
          </p:cNvPr>
          <p:cNvSpPr/>
          <p:nvPr/>
        </p:nvSpPr>
        <p:spPr>
          <a:xfrm>
            <a:off x="5150477" y="13235929"/>
            <a:ext cx="1193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4EEDA-74D3-7E4E-A549-96ADAEC9A93B}"/>
              </a:ext>
            </a:extLst>
          </p:cNvPr>
          <p:cNvSpPr/>
          <p:nvPr/>
        </p:nvSpPr>
        <p:spPr>
          <a:xfrm>
            <a:off x="4294909" y="12442273"/>
            <a:ext cx="1393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https://web.stanford.edu/class/cs379c/archive/2018/class_messages_listing/content/Artificial_Neural_Network_Technology_Tutorials/OlahLSTM-NEURAL-NETWORK-TUTORIAL-15.pdf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BF1C31-E24A-1348-8B54-5D9CBB13BB65}"/>
              </a:ext>
            </a:extLst>
          </p:cNvPr>
          <p:cNvSpPr/>
          <p:nvPr/>
        </p:nvSpPr>
        <p:spPr>
          <a:xfrm>
            <a:off x="3864509" y="8915820"/>
            <a:ext cx="139376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현재의 새 정보를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더한다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tanh  -1~1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값을 가지며 현재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cell state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나타낸다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Sigmoid  0~1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값이며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,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역할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(input)</a:t>
            </a: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DBCA8637-3974-1C47-BDB1-E9110CA0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17" y="3218420"/>
            <a:ext cx="16256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5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19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Long Short-Term Memory (LSTM)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ym typeface="Wingdings" pitchFamily="2" charset="2"/>
              </a:rPr>
              <a:t>3. State Update</a:t>
            </a:r>
            <a:endParaRPr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238F4E-F80D-5B43-83A1-C89F4F96C07B}"/>
              </a:ext>
            </a:extLst>
          </p:cNvPr>
          <p:cNvSpPr/>
          <p:nvPr/>
        </p:nvSpPr>
        <p:spPr>
          <a:xfrm>
            <a:off x="5150477" y="13235929"/>
            <a:ext cx="1193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Hochreiter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Sepp, and Jürgen 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Schmidhuber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"Long short-term memory."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Neural computation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9.8 (1997): 1735-1780.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4EEDA-74D3-7E4E-A549-96ADAEC9A93B}"/>
              </a:ext>
            </a:extLst>
          </p:cNvPr>
          <p:cNvSpPr/>
          <p:nvPr/>
        </p:nvSpPr>
        <p:spPr>
          <a:xfrm>
            <a:off x="4294909" y="12442273"/>
            <a:ext cx="1393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https://web.stanford.edu/class/cs379c/archive/2018/class_messages_listing/content/Artificial_Neural_Network_Technology_Tutorials/OlahLSTM-NEURAL-NETWORK-TUTORIAL-15.pdf</a:t>
            </a:r>
          </a:p>
        </p:txBody>
      </p:sp>
      <p:pic>
        <p:nvPicPr>
          <p:cNvPr id="11268" name="Picture 4" descr="image">
            <a:extLst>
              <a:ext uri="{FF2B5EF4-FFF2-40B4-BE49-F238E27FC236}">
                <a16:creationId xmlns:a16="http://schemas.microsoft.com/office/drawing/2014/main" id="{EE5E5AE4-E20B-F448-A09A-5BCD0BA6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938" y="3436879"/>
            <a:ext cx="162560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BD77A9-02A5-C640-B4EA-27BD388D3CF0}"/>
              </a:ext>
            </a:extLst>
          </p:cNvPr>
          <p:cNvSpPr/>
          <p:nvPr/>
        </p:nvSpPr>
        <p:spPr>
          <a:xfrm>
            <a:off x="2572993" y="8999768"/>
            <a:ext cx="170918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 </a:t>
            </a:r>
            <a:r>
              <a:rPr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forget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값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단계에서는 현재 </a:t>
            </a:r>
            <a:r>
              <a:rPr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값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값으로 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업데이트를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forget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gate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둘다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0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이라면 이전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단계의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그대로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 둘 다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이라면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이전 단계의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전부 잊혀지고 현재 상태의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cell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그대로 다음 상태로 넘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어간다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591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시퀀스 모델 </a:t>
            </a:r>
            <a:r>
              <a:rPr lang="en-US" altLang="ko-Kore-KR" b="1" dirty="0"/>
              <a:t>(sequence model)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E4C2F-AC5B-3646-8888-641B371A460F}"/>
              </a:ext>
            </a:extLst>
          </p:cNvPr>
          <p:cNvSpPr txBox="1"/>
          <p:nvPr/>
        </p:nvSpPr>
        <p:spPr>
          <a:xfrm>
            <a:off x="2405727" y="3827560"/>
            <a:ext cx="1761263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우리의 실생활 데이터는 많은 부분에서 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순서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중요하다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예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 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Text 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정보</a:t>
            </a:r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lvl="2"/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우리는 딥러닝을 공부 중이다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vs.  “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는리우 을러딥닝 부공 이중다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</a:p>
          <a:p>
            <a:pPr marL="1028642" lvl="1" indent="-571500">
              <a:buFont typeface="Arial" panose="020B0604020202020204" pitchFamily="34" charset="0"/>
              <a:buChar char="•"/>
            </a:pPr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Text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외에도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음성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(speech)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 오디오 데이터 </a:t>
            </a:r>
            <a:endParaRPr kumimoji="1" lang="en-US" altLang="ko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유저 로그 데이터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(User response; interaction data)</a:t>
            </a:r>
          </a:p>
          <a:p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- 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주식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데이터</a:t>
            </a:r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	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헬스케어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생체 신호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병원 내방 기록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데이터</a:t>
            </a:r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등등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수많은 분야는 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시퀀스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 </a:t>
            </a:r>
            <a:r>
              <a:rPr kumimoji="1" lang="ko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처리가 필요하다</a:t>
            </a:r>
            <a:r>
              <a:rPr kumimoji="1" lang="en-US" altLang="ko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처리를 위한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ore-KR" altLang="en-US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기본적인 </a:t>
            </a:r>
            <a:r>
              <a:rPr kumimoji="1" lang="en-US" altLang="ko-Kore-KR" sz="40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neural network  RNN!</a:t>
            </a:r>
            <a:endParaRPr kumimoji="1" lang="ko-Kore-KR" altLang="en-US" sz="40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0533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Gated Recurrent Unit (GRU; 2014)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dirty="0">
                <a:sym typeface="Wingdings" pitchFamily="2" charset="2"/>
              </a:rPr>
              <a:t>간소화된 </a:t>
            </a:r>
            <a:r>
              <a:rPr lang="en-US" altLang="ko-Kore-KR" dirty="0">
                <a:sym typeface="Wingdings" pitchFamily="2" charset="2"/>
              </a:rPr>
              <a:t>LSTM</a:t>
            </a:r>
            <a:endParaRPr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238F4E-F80D-5B43-83A1-C89F4F96C07B}"/>
              </a:ext>
            </a:extLst>
          </p:cNvPr>
          <p:cNvSpPr/>
          <p:nvPr/>
        </p:nvSpPr>
        <p:spPr>
          <a:xfrm>
            <a:off x="3997735" y="13162617"/>
            <a:ext cx="1507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Cho, </a:t>
            </a:r>
            <a:r>
              <a:rPr lang="en" altLang="ko-Kore-KR" dirty="0" err="1"/>
              <a:t>Kyunghyun</a:t>
            </a:r>
            <a:r>
              <a:rPr lang="en" altLang="ko-Kore-KR" dirty="0"/>
              <a:t>, et al. "Learning phrase representations using RNN encoder-decoder for statistical machine translation."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arXiv:1406.1078</a:t>
            </a:r>
            <a:r>
              <a:rPr lang="en" altLang="ko-Kore-KR" dirty="0"/>
              <a:t> (2014).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4EEDA-74D3-7E4E-A549-96ADAEC9A93B}"/>
              </a:ext>
            </a:extLst>
          </p:cNvPr>
          <p:cNvSpPr/>
          <p:nvPr/>
        </p:nvSpPr>
        <p:spPr>
          <a:xfrm>
            <a:off x="2891645" y="12894643"/>
            <a:ext cx="17290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https://web.stanford.edu/class/cs379c/archive/2018/class_messages_listing/content/Artificial_Neural_Network_Technology_Tutorials/OlahLSTM-NEURAL-NETWORK-TUTORIAL-15.pdf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2B4B5-B4E8-1942-86AA-BB1DDEA26DEC}"/>
              </a:ext>
            </a:extLst>
          </p:cNvPr>
          <p:cNvSpPr/>
          <p:nvPr/>
        </p:nvSpPr>
        <p:spPr>
          <a:xfrm>
            <a:off x="3915706" y="6545421"/>
            <a:ext cx="16499853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GRU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에서는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 다르게 게이트가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개로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 Reset Gate(r)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과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Update Gate(z)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C(cell state)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h(hidden state)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통합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Update Gate(z)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forget, input gate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제어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Output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가 없다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b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Reset Gate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state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받아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sigmoid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처리하고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 값을 얼마나 반영할지 선택한다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b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Update Gate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이전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상태의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입력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값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(x)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sigmoid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처리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-1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연산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이전 상태를 얼마나 잊을지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forget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같은 역할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tanh: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현재 상태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(cell state)</a:t>
            </a:r>
            <a:r>
              <a:rPr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얼마나 반영할지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(LSTM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input gate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같은 역할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최종 결과를 다음 상태의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hidden state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업데이트 한다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lang="ko-KR" altLang="en-US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708E5B00-66EF-964A-95D3-B54E36A2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74" y="2646759"/>
            <a:ext cx="12872437" cy="39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59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48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순환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신경망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(RNN)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4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Recurrent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Network의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응용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21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402337" y="1564559"/>
            <a:ext cx="6705242" cy="146193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3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3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974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RNN</a:t>
            </a:r>
            <a:r>
              <a:rPr lang="ko-Kore-KR" altLang="en-US" b="1" dirty="0"/>
              <a:t>의 응용</a:t>
            </a:r>
            <a:endParaRPr lang="en-US" altLang="ko-Kore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2B4B5-B4E8-1942-86AA-BB1DDEA26DEC}"/>
              </a:ext>
            </a:extLst>
          </p:cNvPr>
          <p:cNvSpPr/>
          <p:nvPr/>
        </p:nvSpPr>
        <p:spPr>
          <a:xfrm>
            <a:off x="12282987" y="8045237"/>
            <a:ext cx="719391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RNN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사실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one-to-one</a:t>
            </a:r>
            <a:r>
              <a:rPr lang="ko-Kore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스럽게 연산할 수만 있는 것은 아니다 </a:t>
            </a:r>
            <a:r>
              <a:rPr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 </a:t>
            </a:r>
          </a:p>
          <a:p>
            <a:endParaRPr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 RNN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의 중간 결과물을 활용하거나 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input, output</a:t>
            </a:r>
            <a:r>
              <a:rPr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을 활용함에 따라 응용을 다르게 할 수 있다</a:t>
            </a:r>
            <a:r>
              <a:rPr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821C4D-C1A4-4345-B672-1032B2CE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70" y="2610492"/>
            <a:ext cx="10597382" cy="5239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54EEA-B579-2F4C-9FCD-B0178BB6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7699092"/>
            <a:ext cx="10597382" cy="5246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A06690-8098-CF4D-80FB-7C47AD0B2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1625" y="3005934"/>
            <a:ext cx="12226375" cy="30109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9BC712-9FAB-E24E-9EF7-E78472333DF4}"/>
              </a:ext>
            </a:extLst>
          </p:cNvPr>
          <p:cNvSpPr/>
          <p:nvPr/>
        </p:nvSpPr>
        <p:spPr>
          <a:xfrm>
            <a:off x="8003808" y="12986668"/>
            <a:ext cx="8374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https://stanford.edu/~shervine/teaching/cs-230/cheatsheet-recurrent-neural-networks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20806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One-to-Many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예</a:t>
            </a:r>
            <a:r>
              <a:rPr lang="en-US" altLang="ko-KR" b="1" dirty="0"/>
              <a:t>)</a:t>
            </a:r>
            <a:r>
              <a:rPr lang="en-US" altLang="ko-Kore-KR" b="1" dirty="0"/>
              <a:t> image annotation (captioning)</a:t>
            </a:r>
            <a:endParaRPr lang="en-US" altLang="ko-Kore-KR" dirty="0"/>
          </a:p>
        </p:txBody>
      </p:sp>
      <p:pic>
        <p:nvPicPr>
          <p:cNvPr id="15362" name="Picture 2" descr="Automatic Image Captioning Using Deep Learning">
            <a:extLst>
              <a:ext uri="{FF2B5EF4-FFF2-40B4-BE49-F238E27FC236}">
                <a16:creationId xmlns:a16="http://schemas.microsoft.com/office/drawing/2014/main" id="{B896766B-C07B-294F-B330-2C6F59A0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95" y="5251112"/>
            <a:ext cx="10756587" cy="50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553435-E2C6-3C48-A575-836DB03EF975}"/>
              </a:ext>
            </a:extLst>
          </p:cNvPr>
          <p:cNvSpPr/>
          <p:nvPr/>
        </p:nvSpPr>
        <p:spPr>
          <a:xfrm>
            <a:off x="7340890" y="10725653"/>
            <a:ext cx="939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https://github.com/yunjey/pytorch-tutorial/tree/master/tutorials/03-advanced/image_captioning</a:t>
            </a:r>
          </a:p>
        </p:txBody>
      </p:sp>
    </p:spTree>
    <p:extLst>
      <p:ext uri="{BB962C8B-B14F-4D97-AF65-F5344CB8AC3E}">
        <p14:creationId xmlns:p14="http://schemas.microsoft.com/office/powerpoint/2010/main" val="162846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Many-to-One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예</a:t>
            </a:r>
            <a:r>
              <a:rPr lang="en-US" altLang="ko-KR" b="1" dirty="0"/>
              <a:t>)</a:t>
            </a:r>
            <a:r>
              <a:rPr lang="en-US" altLang="ko-Kore-KR" b="1" dirty="0"/>
              <a:t> Sentiment recognition(</a:t>
            </a:r>
            <a:r>
              <a:rPr lang="ko-Kore-KR" altLang="en-US" b="1" dirty="0"/>
              <a:t>감정 인식</a:t>
            </a:r>
            <a:r>
              <a:rPr lang="en-US" altLang="ko-Kore-KR" b="1" dirty="0"/>
              <a:t>), Action recognition (</a:t>
            </a:r>
            <a:r>
              <a:rPr lang="ko-Kore-KR" altLang="en-US" b="1" dirty="0"/>
              <a:t>행동</a:t>
            </a:r>
            <a:r>
              <a:rPr lang="en-US" altLang="ko-Kore-KR" b="1" dirty="0"/>
              <a:t> </a:t>
            </a:r>
            <a:r>
              <a:rPr lang="ko-Kore-KR" altLang="en-US" b="1" dirty="0"/>
              <a:t>인식</a:t>
            </a:r>
            <a:r>
              <a:rPr lang="en-US" altLang="ko-Kore-KR" b="1" dirty="0"/>
              <a:t>)</a:t>
            </a:r>
            <a:endParaRPr lang="en-US" altLang="ko-Kore-KR" dirty="0"/>
          </a:p>
        </p:txBody>
      </p:sp>
      <p:pic>
        <p:nvPicPr>
          <p:cNvPr id="18434" name="Picture 2" descr="Framework of the proposed DB-LSTM for action recognition. action... |  Download Scientific Diagram">
            <a:extLst>
              <a:ext uri="{FF2B5EF4-FFF2-40B4-BE49-F238E27FC236}">
                <a16:creationId xmlns:a16="http://schemas.microsoft.com/office/drawing/2014/main" id="{0ED5E360-8028-784D-8C13-12F61F3A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31" y="2995213"/>
            <a:ext cx="10673969" cy="56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llustration of our LSTM model for sentiment classification. Each word... |  Download Scientific Diagram">
            <a:extLst>
              <a:ext uri="{FF2B5EF4-FFF2-40B4-BE49-F238E27FC236}">
                <a16:creationId xmlns:a16="http://schemas.microsoft.com/office/drawing/2014/main" id="{ED3E2BE5-23D4-B544-9889-E43014F9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87" y="2995213"/>
            <a:ext cx="8830689" cy="87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E2E12E-2307-0D45-9880-74F82DE64A22}"/>
              </a:ext>
            </a:extLst>
          </p:cNvPr>
          <p:cNvSpPr/>
          <p:nvPr/>
        </p:nvSpPr>
        <p:spPr>
          <a:xfrm>
            <a:off x="2183287" y="11888619"/>
            <a:ext cx="8830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Image is from Vo, Quan-Hoang, et al. "Multi-channel LSTM-CNN model for Vietnamese sentiment analysis." </a:t>
            </a:r>
            <a:r>
              <a:rPr lang="en" altLang="ko-Kore-KR" i="1" dirty="0">
                <a:solidFill>
                  <a:srgbClr val="222222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2017 9th international conference on knowledge and systems engineering (KSE)</a:t>
            </a:r>
            <a:r>
              <a:rPr lang="en" altLang="ko-Kore-KR" dirty="0">
                <a:solidFill>
                  <a:srgbClr val="222222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IEEE, 2017.</a:t>
            </a:r>
            <a:endParaRPr lang="ko-Kore-KR" altLang="en-US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E32B2-61E8-FC44-A45D-C971BA04CE9C}"/>
              </a:ext>
            </a:extLst>
          </p:cNvPr>
          <p:cNvSpPr/>
          <p:nvPr/>
        </p:nvSpPr>
        <p:spPr>
          <a:xfrm>
            <a:off x="11943451" y="8695134"/>
            <a:ext cx="7952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Image is from Ullah, Amin, et al. "Action recognition in video sequences using deep bi-directional LSTM with CNN features."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IEEE access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6 (2017): 1155-1166.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893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Many-to-Many. ( size(x) == size(y) 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예</a:t>
            </a:r>
            <a:r>
              <a:rPr lang="en-US" altLang="ko-KR" b="1" dirty="0"/>
              <a:t>)</a:t>
            </a:r>
            <a:r>
              <a:rPr lang="en-US" altLang="ko-Kore-KR" b="1" dirty="0"/>
              <a:t> Name entity recognition</a:t>
            </a:r>
            <a:endParaRPr lang="en-US" altLang="ko-Kore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9AB05D-149E-E048-9BED-E07DCC69B3D9}"/>
              </a:ext>
            </a:extLst>
          </p:cNvPr>
          <p:cNvSpPr/>
          <p:nvPr/>
        </p:nvSpPr>
        <p:spPr>
          <a:xfrm>
            <a:off x="5835029" y="1193253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Chernodub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Artem, et al. "</a:t>
            </a:r>
            <a:r>
              <a:rPr lang="en" altLang="ko-Kore-KR" dirty="0" err="1">
                <a:solidFill>
                  <a:srgbClr val="222222"/>
                </a:solidFill>
                <a:latin typeface="Arial" panose="020B0604020202020204" pitchFamily="34" charset="0"/>
              </a:rPr>
              <a:t>Targer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: Neural argument mining at your fingertips."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57th Annual Meeting of the Association for Computational Linguistics: System Demonstrations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2019.</a:t>
            </a:r>
            <a:endParaRPr lang="ko-Kore-KR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0305563-C764-8B42-93AA-5AA698C8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96" y="3724535"/>
            <a:ext cx="16256000" cy="73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824F54-6941-C94A-85ED-157402E20742}"/>
              </a:ext>
            </a:extLst>
          </p:cNvPr>
          <p:cNvSpPr/>
          <p:nvPr/>
        </p:nvSpPr>
        <p:spPr>
          <a:xfrm>
            <a:off x="8910861" y="11175628"/>
            <a:ext cx="384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https://github.com/achernodub/targer</a:t>
            </a:r>
          </a:p>
        </p:txBody>
      </p:sp>
    </p:spTree>
    <p:extLst>
      <p:ext uri="{BB962C8B-B14F-4D97-AF65-F5344CB8AC3E}">
        <p14:creationId xmlns:p14="http://schemas.microsoft.com/office/powerpoint/2010/main" val="357116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Sequence-to-sequence (seq2seq)</a:t>
            </a:r>
            <a:endParaRPr lang="en-US" altLang="ko-Kore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824F54-6941-C94A-85ED-157402E20742}"/>
              </a:ext>
            </a:extLst>
          </p:cNvPr>
          <p:cNvSpPr/>
          <p:nvPr/>
        </p:nvSpPr>
        <p:spPr>
          <a:xfrm>
            <a:off x="6401404" y="12255698"/>
            <a:ext cx="979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I. </a:t>
            </a:r>
            <a:r>
              <a:rPr lang="en" altLang="ko-Kore-KR" dirty="0" err="1"/>
              <a:t>Sutskever</a:t>
            </a:r>
            <a:r>
              <a:rPr lang="en" altLang="ko-Kore-KR" dirty="0"/>
              <a:t>, O. </a:t>
            </a:r>
            <a:r>
              <a:rPr lang="en" altLang="ko-Kore-KR" dirty="0" err="1"/>
              <a:t>Vinyals</a:t>
            </a:r>
            <a:r>
              <a:rPr lang="en" altLang="ko-Kore-KR" dirty="0"/>
              <a:t>, and Q. V. Le, Sequence to Sequence Learning with Neural Networks, NIPS 2014 </a:t>
            </a:r>
            <a:endParaRPr lang="en" altLang="ko-Kore-KR" dirty="0">
              <a:effectLst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CC9C64-FFB7-BA48-98D2-FB14C8D050D9}"/>
              </a:ext>
            </a:extLst>
          </p:cNvPr>
          <p:cNvSpPr/>
          <p:nvPr/>
        </p:nvSpPr>
        <p:spPr>
          <a:xfrm>
            <a:off x="2280870" y="3808082"/>
            <a:ext cx="164998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만약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length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 관련없이 묶으려면 어떻게 할까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?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2014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년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encoder-decoder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구조를 가지는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sequence-to-sequence </a:t>
            </a:r>
            <a:r>
              <a:rPr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학습이 제시되었다</a:t>
            </a:r>
            <a:r>
              <a:rPr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40C908-9716-1E49-B20E-3727A113FE56}"/>
                  </a:ext>
                </a:extLst>
              </p:cNvPr>
              <p:cNvSpPr txBox="1"/>
              <p:nvPr/>
            </p:nvSpPr>
            <p:spPr>
              <a:xfrm>
                <a:off x="3427827" y="6319393"/>
                <a:ext cx="26933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ore-KR" altLang="en-US" sz="12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40C908-9716-1E49-B20E-3727A113F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827" y="6319393"/>
                <a:ext cx="2693366" cy="492443"/>
              </a:xfrm>
              <a:prstGeom prst="rect">
                <a:avLst/>
              </a:prstGeom>
              <a:blipFill>
                <a:blip r:embed="rId4"/>
                <a:stretch>
                  <a:fillRect l="-1408" t="-2500" r="-5164" b="-3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2EE1C2-6521-864C-8297-6C737ADCF621}"/>
              </a:ext>
            </a:extLst>
          </p:cNvPr>
          <p:cNvSpPr txBox="1"/>
          <p:nvPr/>
        </p:nvSpPr>
        <p:spPr>
          <a:xfrm>
            <a:off x="7834344" y="6273226"/>
            <a:ext cx="2693366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Encoder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D25035-03AE-5B49-A24A-A025B95A95D3}"/>
              </a:ext>
            </a:extLst>
          </p:cNvPr>
          <p:cNvSpPr txBox="1"/>
          <p:nvPr/>
        </p:nvSpPr>
        <p:spPr>
          <a:xfrm>
            <a:off x="12240861" y="6273225"/>
            <a:ext cx="2693366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Decoder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5C9FC2-8C2B-E745-AD5A-FEDF416C2CF0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6121193" y="6565614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BF98B1-84CF-5048-92A6-832E8890609A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0527710" y="6565613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3F8265-3660-6D4C-BF85-5E948C35164A}"/>
                  </a:ext>
                </a:extLst>
              </p:cNvPr>
              <p:cNvSpPr txBox="1"/>
              <p:nvPr/>
            </p:nvSpPr>
            <p:spPr>
              <a:xfrm>
                <a:off x="16647378" y="6319390"/>
                <a:ext cx="26559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ore-KR" altLang="en-US" sz="12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3F8265-3660-6D4C-BF85-5E948C351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7378" y="6319390"/>
                <a:ext cx="2655919" cy="492443"/>
              </a:xfrm>
              <a:prstGeom prst="rect">
                <a:avLst/>
              </a:prstGeom>
              <a:blipFill>
                <a:blip r:embed="rId5"/>
                <a:stretch>
                  <a:fillRect l="-2844" t="-2500" r="-4739" b="-3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A4CF71-E38A-1641-A676-21D1AE8F9368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 flipV="1">
            <a:off x="14934227" y="6565612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DA9AFF-D053-434F-8F42-75AAB30A2EA3}"/>
                  </a:ext>
                </a:extLst>
              </p:cNvPr>
              <p:cNvSpPr/>
              <p:nvPr/>
            </p:nvSpPr>
            <p:spPr>
              <a:xfrm>
                <a:off x="11126715" y="6519450"/>
                <a:ext cx="5151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ore-KR" altLang="en-US" sz="36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DA9AFF-D053-434F-8F42-75AAB30A2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15" y="6519450"/>
                <a:ext cx="515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1D917E5-EF17-A849-8668-8401DB5D0E99}"/>
                  </a:ext>
                </a:extLst>
              </p:cNvPr>
              <p:cNvSpPr/>
              <p:nvPr/>
            </p:nvSpPr>
            <p:spPr>
              <a:xfrm>
                <a:off x="2280869" y="8442549"/>
                <a:ext cx="17254039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인코더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(Encoder):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인풋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sequence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읽어 </a:t>
                </a:r>
                <a:r>
                  <a:rPr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contect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vector 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묶는다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디코더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(Decoder):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주어진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vector  c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이전 시퀀스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32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기반으로 다음 아웃풋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예측한다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1D917E5-EF17-A849-8668-8401DB5D0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869" y="8442549"/>
                <a:ext cx="17254039" cy="3539430"/>
              </a:xfrm>
              <a:prstGeom prst="rect">
                <a:avLst/>
              </a:prstGeom>
              <a:blipFill>
                <a:blip r:embed="rId7"/>
                <a:stretch>
                  <a:fillRect l="-809" t="-2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0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Many-to-Many. ( size(x) </a:t>
            </a:r>
            <a:r>
              <a:rPr lang="en-US" altLang="ko-KR" b="1" dirty="0"/>
              <a:t>!</a:t>
            </a:r>
            <a:r>
              <a:rPr lang="en-US" altLang="ko-Kore-KR" b="1" dirty="0"/>
              <a:t>= size(y) )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예</a:t>
            </a:r>
            <a:r>
              <a:rPr lang="en-US" altLang="ko-KR" b="1" dirty="0"/>
              <a:t>)</a:t>
            </a:r>
            <a:r>
              <a:rPr lang="en-US" altLang="ko-Kore-KR" b="1" dirty="0"/>
              <a:t> Neural machine translation, Speech recognition, Text-to-speech…</a:t>
            </a:r>
            <a:endParaRPr lang="en-US" altLang="ko-Kore-KR" dirty="0"/>
          </a:p>
        </p:txBody>
      </p:sp>
      <p:pic>
        <p:nvPicPr>
          <p:cNvPr id="25602" name="Picture 2" descr="ROKROKSS">
            <a:extLst>
              <a:ext uri="{FF2B5EF4-FFF2-40B4-BE49-F238E27FC236}">
                <a16:creationId xmlns:a16="http://schemas.microsoft.com/office/drawing/2014/main" id="{3D2B3546-43A6-7843-9C71-BBD20C8D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3833909"/>
            <a:ext cx="8451229" cy="73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Figure 1: Bidirectional LSTM CTC that unrolls over the whole speech utterance.">
            <a:extLst>
              <a:ext uri="{FF2B5EF4-FFF2-40B4-BE49-F238E27FC236}">
                <a16:creationId xmlns:a16="http://schemas.microsoft.com/office/drawing/2014/main" id="{709CD10F-16F4-F745-8CBE-E11C3A27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903" y="3833908"/>
            <a:ext cx="9205274" cy="73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C46003-14FC-D341-9DF3-032F7BF3CBD1}"/>
              </a:ext>
            </a:extLst>
          </p:cNvPr>
          <p:cNvSpPr/>
          <p:nvPr/>
        </p:nvSpPr>
        <p:spPr>
          <a:xfrm>
            <a:off x="11333892" y="11542166"/>
            <a:ext cx="772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https://www.ibm.com/blogs/research/2019/10/end-to-end-speech-recognition/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1488922" y="11542166"/>
            <a:ext cx="979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I. </a:t>
            </a:r>
            <a:r>
              <a:rPr lang="en" altLang="ko-Kore-KR" dirty="0" err="1"/>
              <a:t>Sutskever</a:t>
            </a:r>
            <a:r>
              <a:rPr lang="en" altLang="ko-Kore-KR" dirty="0"/>
              <a:t>, O. </a:t>
            </a:r>
            <a:r>
              <a:rPr lang="en" altLang="ko-Kore-KR" dirty="0" err="1"/>
              <a:t>Vinyals</a:t>
            </a:r>
            <a:r>
              <a:rPr lang="en" altLang="ko-Kore-KR" dirty="0"/>
              <a:t>, and Q. V. Le, Sequence to Sequence Learning with Neural Networks, NIPS 2014 </a:t>
            </a:r>
          </a:p>
        </p:txBody>
      </p:sp>
    </p:spTree>
    <p:extLst>
      <p:ext uri="{BB962C8B-B14F-4D97-AF65-F5344CB8AC3E}">
        <p14:creationId xmlns:p14="http://schemas.microsoft.com/office/powerpoint/2010/main" val="60410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순환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신경망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(RNN)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5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주의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집중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ko-KR" alt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기반 순환 신경망</a:t>
            </a:r>
            <a:b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</a:br>
            <a:r>
              <a:rPr lang="en-US" altLang="ko-KR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(Attention-based RNN)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28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402337" y="1564559"/>
            <a:ext cx="6705242" cy="146193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3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3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600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29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기반 기계 번역 </a:t>
            </a:r>
            <a:r>
              <a:rPr lang="en-US" altLang="ko-KR" b="1" dirty="0"/>
              <a:t>(</a:t>
            </a:r>
            <a:r>
              <a:rPr lang="en-US" altLang="ko-Kore-KR" b="1" dirty="0"/>
              <a:t>Machine Translation</a:t>
            </a:r>
            <a:r>
              <a:rPr lang="en-US" altLang="ko-KR" b="1" dirty="0"/>
              <a:t>)</a:t>
            </a:r>
            <a:r>
              <a:rPr lang="ko-KR" altLang="en-US" b="1" dirty="0"/>
              <a:t>의 문제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408398" y="12275213"/>
            <a:ext cx="158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/>
              <a:t>Cho, </a:t>
            </a:r>
            <a:r>
              <a:rPr lang="en" altLang="ko-Kore-KR" dirty="0" err="1"/>
              <a:t>Kyunghyun</a:t>
            </a:r>
            <a:r>
              <a:rPr lang="en" altLang="ko-Kore-KR" dirty="0"/>
              <a:t>, et al. "On the properties of neural machine translation: Encoder-decoder approaches."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arXiv:1409.1259</a:t>
            </a:r>
            <a:r>
              <a:rPr lang="en" altLang="ko-Kore-KR" dirty="0"/>
              <a:t> (2014).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F1F208-63E9-6042-89D2-51943684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234" y="5576627"/>
            <a:ext cx="6969918" cy="5653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096DE1-7268-EF44-B0BA-8E715A7E7568}"/>
                  </a:ext>
                </a:extLst>
              </p:cNvPr>
              <p:cNvSpPr txBox="1"/>
              <p:nvPr/>
            </p:nvSpPr>
            <p:spPr>
              <a:xfrm>
                <a:off x="3427827" y="3836067"/>
                <a:ext cx="26933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ore-KR" altLang="en-US" sz="12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096DE1-7268-EF44-B0BA-8E715A7E7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827" y="3836067"/>
                <a:ext cx="2693366" cy="492443"/>
              </a:xfrm>
              <a:prstGeom prst="rect">
                <a:avLst/>
              </a:prstGeom>
              <a:blipFill>
                <a:blip r:embed="rId5"/>
                <a:stretch>
                  <a:fillRect l="-1408" r="-5164" b="-3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6DAA64-E7A4-3B4C-BE2B-0DDFA4C7E1C2}"/>
              </a:ext>
            </a:extLst>
          </p:cNvPr>
          <p:cNvSpPr txBox="1"/>
          <p:nvPr/>
        </p:nvSpPr>
        <p:spPr>
          <a:xfrm>
            <a:off x="7834344" y="3789900"/>
            <a:ext cx="2693366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Encoder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B62C3-166D-1146-B609-59DC9F4401CF}"/>
              </a:ext>
            </a:extLst>
          </p:cNvPr>
          <p:cNvSpPr txBox="1"/>
          <p:nvPr/>
        </p:nvSpPr>
        <p:spPr>
          <a:xfrm>
            <a:off x="12240861" y="3789899"/>
            <a:ext cx="2693366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Decoder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22BA1AB-DDB3-6346-B4C9-3F52E0E42D9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6121193" y="4082288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F9E784-D5E7-0141-88B5-3076303F1BA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10527710" y="4082287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8D93D4-D41E-0D43-B0FA-30E22430758B}"/>
                  </a:ext>
                </a:extLst>
              </p:cNvPr>
              <p:cNvSpPr txBox="1"/>
              <p:nvPr/>
            </p:nvSpPr>
            <p:spPr>
              <a:xfrm>
                <a:off x="16647378" y="3836064"/>
                <a:ext cx="26559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ore-KR" altLang="en-US" sz="1200"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8D93D4-D41E-0D43-B0FA-30E22430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7378" y="3836064"/>
                <a:ext cx="2655919" cy="492443"/>
              </a:xfrm>
              <a:prstGeom prst="rect">
                <a:avLst/>
              </a:prstGeom>
              <a:blipFill>
                <a:blip r:embed="rId6"/>
                <a:stretch>
                  <a:fillRect l="-2844" r="-4739" b="-3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0510FF-BF7D-4B4F-B780-9086165810A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14934227" y="4082286"/>
            <a:ext cx="171315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8A175B-1D7D-D04D-92E7-2170471AAF3F}"/>
                  </a:ext>
                </a:extLst>
              </p:cNvPr>
              <p:cNvSpPr/>
              <p:nvPr/>
            </p:nvSpPr>
            <p:spPr>
              <a:xfrm>
                <a:off x="11126715" y="4036124"/>
                <a:ext cx="5151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ore-KR" altLang="en-US" sz="3600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8A175B-1D7D-D04D-92E7-2170471AA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15" y="4036124"/>
                <a:ext cx="51514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6C5D0FE-0B51-2E4C-BA3E-AD15DA198E9B}"/>
              </a:ext>
            </a:extLst>
          </p:cNvPr>
          <p:cNvSpPr txBox="1"/>
          <p:nvPr/>
        </p:nvSpPr>
        <p:spPr>
          <a:xfrm>
            <a:off x="10450258" y="6072475"/>
            <a:ext cx="116477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인코더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디코더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기반의 기계 번역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(seq2seq)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</a:b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 문장에서 필요한 모든 정보를 고정된 길이의 </a:t>
            </a:r>
            <a:r>
              <a:rPr kumimoji="1" lang="en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vector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로 변환하였다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그러나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입력 문장이 길어짐에 따라 퍼포먼스가 심각하게 감소하는 문제를 발생시켰다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LSTM, GRU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등도 완전히 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long-term </a:t>
            </a:r>
            <a:b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</a:b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dependency</a:t>
            </a:r>
            <a:r>
              <a:rPr kumimoji="1" lang="ko-KR" altLang="en-US" sz="32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를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 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해결하지 못하였다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  <a:sym typeface="Wingdings" pitchFamily="2" charset="2"/>
              </a:rPr>
              <a:t>.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70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자가</a:t>
            </a:r>
            <a:r>
              <a:rPr lang="en-US" altLang="ko-Kore-KR" b="1" dirty="0"/>
              <a:t> </a:t>
            </a:r>
            <a:r>
              <a:rPr lang="ko-Kore-KR" altLang="en-US" b="1" dirty="0"/>
              <a:t>회귀</a:t>
            </a:r>
            <a:r>
              <a:rPr lang="en-US" altLang="ko-Kore-KR" b="1" dirty="0"/>
              <a:t>(auto-regressive</a:t>
            </a:r>
            <a:r>
              <a:rPr lang="en-US" altLang="ko-KR" b="1" dirty="0"/>
              <a:t>)</a:t>
            </a:r>
            <a:r>
              <a:rPr lang="en-US" altLang="ko-Kore-KR" b="1" dirty="0"/>
              <a:t> model 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1966411" y="3075668"/>
                <a:ext cx="12223721" cy="10341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미래를 예측하는 상황을 고려해보자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보통 시퀀스에서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 stamp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𝑡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∈</m:t>
                    </m:r>
                    <m:sSup>
                      <m:sSupPr>
                        <m:ctrlP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ko-Kore-KR" sz="3200" b="0" i="0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때를 예측한다면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우리는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~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까지의 정보를 이용할 수 있을것 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다음과 같이 구할 수 있을 것이다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~ 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|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때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−2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…, 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3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3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kumimoji="1" lang="en-US" altLang="ko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|</m:t>
                    </m:r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ore-KR" sz="32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(</m:t>
                    </m:r>
                    <m:sSub>
                      <m:sSubPr>
                        <m:ctrlP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ko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)</m:t>
                    </m:r>
                  </m:oMath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b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순차적으로 계산할 수 있다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이런 모델을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“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자가 회귀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” (auto-regressive)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Language model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등이 여기 속한다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11" y="3075668"/>
                <a:ext cx="12223721" cy="10341036"/>
              </a:xfrm>
              <a:prstGeom prst="rect">
                <a:avLst/>
              </a:prstGeom>
              <a:blipFill>
                <a:blip r:embed="rId4"/>
                <a:stretch>
                  <a:fillRect l="-1350" t="-7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E573D0D-59D4-A140-A880-0F56FE8A5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919" y="7635614"/>
            <a:ext cx="7964149" cy="503480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AA7BD6D-91F4-DD40-B364-8560349E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664" y="2995213"/>
            <a:ext cx="7964149" cy="46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C7B97B-B101-F643-A388-256625D296E8}"/>
              </a:ext>
            </a:extLst>
          </p:cNvPr>
          <p:cNvSpPr/>
          <p:nvPr/>
        </p:nvSpPr>
        <p:spPr>
          <a:xfrm>
            <a:off x="6476081" y="12897849"/>
            <a:ext cx="891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Zhang, Aston, et al. "Dive into deep learning."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arXiv:2106.11342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(2021).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681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408398" y="12275213"/>
            <a:ext cx="158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/>
              <a:t>Bahdanau</a:t>
            </a:r>
            <a:r>
              <a:rPr lang="en" altLang="ko-Kore-KR" dirty="0"/>
              <a:t>, </a:t>
            </a:r>
            <a:r>
              <a:rPr lang="en" altLang="ko-Kore-KR" dirty="0" err="1"/>
              <a:t>Dzmitry</a:t>
            </a:r>
            <a:r>
              <a:rPr lang="en" altLang="ko-Kore-KR" dirty="0"/>
              <a:t>, </a:t>
            </a:r>
            <a:r>
              <a:rPr lang="en" altLang="ko-Kore-KR" dirty="0" err="1"/>
              <a:t>Kyunghyun</a:t>
            </a:r>
            <a:r>
              <a:rPr lang="en" altLang="ko-Kore-KR" dirty="0"/>
              <a:t> Cho, and </a:t>
            </a:r>
            <a:r>
              <a:rPr lang="en" altLang="ko-Kore-KR" dirty="0" err="1"/>
              <a:t>Yoshua</a:t>
            </a:r>
            <a:r>
              <a:rPr lang="en" altLang="ko-Kore-KR" dirty="0"/>
              <a:t> </a:t>
            </a:r>
            <a:r>
              <a:rPr lang="en" altLang="ko-Kore-KR" dirty="0" err="1"/>
              <a:t>Bengio</a:t>
            </a:r>
            <a:r>
              <a:rPr lang="en" altLang="ko-Kore-KR" dirty="0"/>
              <a:t>. "Neural machine translation by jointly learning to align and translate."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arXiv:1409.0473</a:t>
            </a:r>
            <a:r>
              <a:rPr lang="en" altLang="ko-Kore-KR" dirty="0"/>
              <a:t> (2014).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5D0FE-0B51-2E4C-BA3E-AD15DA198E9B}"/>
                  </a:ext>
                </a:extLst>
              </p:cNvPr>
              <p:cNvSpPr txBox="1"/>
              <p:nvPr/>
            </p:nvSpPr>
            <p:spPr>
              <a:xfrm>
                <a:off x="7425491" y="4572257"/>
                <a:ext cx="12918142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주의 집중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attention)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2014~2015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년</a:t>
                </a:r>
                <a:b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Encoder-decoder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모델에서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인코더의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상태들에 대한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디코더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output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가중치 조합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weighted combination)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생성한다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kumimoji="1" lang="ko-KR" altLang="en-US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왜 주의 집중 신경망이라고 부를까</a:t>
                </a:r>
                <a:r>
                  <a:rPr kumimoji="1" lang="en-US" altLang="ko-KR" sz="3600" b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?</a:t>
                </a:r>
                <a:endParaRPr kumimoji="1" lang="en-US" altLang="ko-Kore-KR" sz="3600" b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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combination weight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  <m:sub>
                        <m:r>
                          <a:rPr kumimoji="1" lang="en-US" altLang="ko-KR" sz="36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네트워크의 아웃풋이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 signal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관련된 부분에 집중할 수 있게 도와주기 때문에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‘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주의 집중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’(attention)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매커니즘이라고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부른다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ko-Kore-KR" altLang="en-US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5D0FE-0B51-2E4C-BA3E-AD15DA19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491" y="4572257"/>
                <a:ext cx="12918142" cy="5632311"/>
              </a:xfrm>
              <a:prstGeom prst="rect">
                <a:avLst/>
              </a:prstGeom>
              <a:blipFill>
                <a:blip r:embed="rId4"/>
                <a:stretch>
                  <a:fillRect l="-1375" t="-1802" r="-1375" b="-31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56image52861856">
            <a:extLst>
              <a:ext uri="{FF2B5EF4-FFF2-40B4-BE49-F238E27FC236}">
                <a16:creationId xmlns:a16="http://schemas.microsoft.com/office/drawing/2014/main" id="{5605CBE2-6939-CC4B-8BA5-AEEA6723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09" y="3984952"/>
            <a:ext cx="4984802" cy="66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9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408398" y="12275213"/>
            <a:ext cx="158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/>
              <a:t>Bahdanau</a:t>
            </a:r>
            <a:r>
              <a:rPr lang="en" altLang="ko-Kore-KR" dirty="0"/>
              <a:t>, </a:t>
            </a:r>
            <a:r>
              <a:rPr lang="en" altLang="ko-Kore-KR" dirty="0" err="1"/>
              <a:t>Dzmitry</a:t>
            </a:r>
            <a:r>
              <a:rPr lang="en" altLang="ko-Kore-KR" dirty="0"/>
              <a:t>, </a:t>
            </a:r>
            <a:r>
              <a:rPr lang="en" altLang="ko-Kore-KR" dirty="0" err="1"/>
              <a:t>Kyunghyun</a:t>
            </a:r>
            <a:r>
              <a:rPr lang="en" altLang="ko-Kore-KR" dirty="0"/>
              <a:t> Cho, and </a:t>
            </a:r>
            <a:r>
              <a:rPr lang="en" altLang="ko-Kore-KR" dirty="0" err="1"/>
              <a:t>Yoshua</a:t>
            </a:r>
            <a:r>
              <a:rPr lang="en" altLang="ko-Kore-KR" dirty="0"/>
              <a:t> </a:t>
            </a:r>
            <a:r>
              <a:rPr lang="en" altLang="ko-Kore-KR" dirty="0" err="1"/>
              <a:t>Bengio</a:t>
            </a:r>
            <a:r>
              <a:rPr lang="en" altLang="ko-Kore-KR" dirty="0"/>
              <a:t>. "Neural machine translation by jointly learning to align and translate."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arXiv:1409.0473</a:t>
            </a:r>
            <a:r>
              <a:rPr lang="en" altLang="ko-Kore-KR" dirty="0"/>
              <a:t> (2014).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5D0FE-0B51-2E4C-BA3E-AD15DA198E9B}"/>
              </a:ext>
            </a:extLst>
          </p:cNvPr>
          <p:cNvSpPr txBox="1"/>
          <p:nvPr/>
        </p:nvSpPr>
        <p:spPr>
          <a:xfrm>
            <a:off x="2989113" y="10522289"/>
            <a:ext cx="15621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주의 집중 기반의 모델은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long-term dependency</a:t>
            </a:r>
            <a:r>
              <a:rPr kumimoji="1"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좀더 완화시킬 수 있는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robust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실험 결과를 나타내었다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endParaRPr kumimoji="1"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073" name="Picture 1" descr="page57image52474880">
            <a:extLst>
              <a:ext uri="{FF2B5EF4-FFF2-40B4-BE49-F238E27FC236}">
                <a16:creationId xmlns:a16="http://schemas.microsoft.com/office/drawing/2014/main" id="{50DDB369-D64F-214D-9270-A01F913E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12" y="3938053"/>
            <a:ext cx="11096681" cy="62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4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>
                <a:sym typeface="Wingdings" pitchFamily="2" charset="2"/>
              </a:rPr>
              <a:t> Attention</a:t>
            </a:r>
            <a:r>
              <a:rPr lang="ko-KR" altLang="en-US" b="1" dirty="0">
                <a:sym typeface="Wingdings" pitchFamily="2" charset="2"/>
              </a:rPr>
              <a:t>모델은 </a:t>
            </a:r>
            <a:r>
              <a:rPr lang="en-US" altLang="ko-KR" b="1" dirty="0">
                <a:sym typeface="Wingdings" pitchFamily="2" charset="2"/>
              </a:rPr>
              <a:t>attention weight</a:t>
            </a:r>
            <a:r>
              <a:rPr lang="ko-KR" altLang="en-US" b="1" dirty="0">
                <a:sym typeface="Wingdings" pitchFamily="2" charset="2"/>
              </a:rPr>
              <a:t>을 </a:t>
            </a:r>
            <a:r>
              <a:rPr lang="en-US" altLang="ko-KR" b="1" dirty="0">
                <a:sym typeface="Wingdings" pitchFamily="2" charset="2"/>
              </a:rPr>
              <a:t>visualization</a:t>
            </a:r>
            <a:r>
              <a:rPr lang="ko-KR" altLang="en-US" b="1" dirty="0">
                <a:sym typeface="Wingdings" pitchFamily="2" charset="2"/>
              </a:rPr>
              <a:t>하여 검증할 수 있다</a:t>
            </a:r>
            <a:r>
              <a:rPr lang="en-US" altLang="ko-KR" b="1" dirty="0">
                <a:sym typeface="Wingdings" pitchFamily="2" charset="2"/>
              </a:rPr>
              <a:t>.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408398" y="12275213"/>
            <a:ext cx="15832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Luong, Minh-Thang, </a:t>
            </a:r>
            <a:r>
              <a:rPr lang="en" altLang="ko-Kore-KR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Hieu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Pham, and Christopher D. Manning. "Effective approaches to attention-based neural machine translation." </a:t>
            </a:r>
            <a:r>
              <a:rPr lang="en" altLang="ko-Kore-KR" i="1" dirty="0" err="1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i="1" dirty="0"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arXiv:1508.04025</a:t>
            </a:r>
            <a:r>
              <a:rPr lang="en" altLang="ko-Kore-KR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C6F94-0EF0-D544-9437-8A5A02E8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81" y="3523574"/>
            <a:ext cx="11970544" cy="85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15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33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Attention</a:t>
            </a:r>
            <a:r>
              <a:rPr lang="ko-KR" altLang="en-US" b="1" dirty="0"/>
              <a:t>의 기본 메커니즘</a:t>
            </a:r>
            <a:endParaRPr lang="en-US" altLang="ko-Kore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5D0FE-0B51-2E4C-BA3E-AD15DA198E9B}"/>
              </a:ext>
            </a:extLst>
          </p:cNvPr>
          <p:cNvSpPr txBox="1"/>
          <p:nvPr/>
        </p:nvSpPr>
        <p:spPr>
          <a:xfrm>
            <a:off x="1935221" y="3976742"/>
            <a:ext cx="978475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일반적인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은 오른쪽과 같다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Key, Query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값으로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“attention score”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계산하고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이를 종합하여 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weights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 계산한다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ore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weights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을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실제 </a:t>
            </a:r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값에 곱해 어떤 값에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“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집중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”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할지를 결정한다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RNN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기반의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sequence-to-sequence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경우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</a:t>
            </a:r>
          </a:p>
          <a:p>
            <a:endParaRPr kumimoji="1" lang="en-US" altLang="ko-KR" sz="28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Query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시점의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kumimoji="1" lang="ko-KR" altLang="en-US" sz="28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디코더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(decoder)’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셀에서의 은닉 상태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(hidden state),</a:t>
            </a:r>
          </a:p>
          <a:p>
            <a:r>
              <a:rPr kumimoji="1" lang="en-US" altLang="ko-Kore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Key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와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Value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는 모든 시점의 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인코더 셀의 은닉 상태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 </a:t>
            </a:r>
            <a:r>
              <a:rPr kumimoji="1" lang="ko-KR" altLang="en-US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이다</a:t>
            </a:r>
            <a:r>
              <a:rPr kumimoji="1" lang="en-US" altLang="ko-KR" sz="28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9C019-8E13-324D-B952-5881022A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85" y="2958229"/>
            <a:ext cx="10633615" cy="56687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34E537-9D5F-2E4D-B13C-4128148B428D}"/>
              </a:ext>
            </a:extLst>
          </p:cNvPr>
          <p:cNvSpPr/>
          <p:nvPr/>
        </p:nvSpPr>
        <p:spPr>
          <a:xfrm>
            <a:off x="15287859" y="8188605"/>
            <a:ext cx="757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https://d2l.ai/chapter_attention-mechanisms/attention-scoring-functions.html</a:t>
            </a:r>
          </a:p>
        </p:txBody>
      </p:sp>
    </p:spTree>
    <p:extLst>
      <p:ext uri="{BB962C8B-B14F-4D97-AF65-F5344CB8AC3E}">
        <p14:creationId xmlns:p14="http://schemas.microsoft.com/office/powerpoint/2010/main" val="414519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Attention</a:t>
            </a:r>
            <a:r>
              <a:rPr lang="ko-KR" altLang="en-US" b="1" dirty="0"/>
              <a:t>의 기본 메커니즘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191144" y="12986668"/>
            <a:ext cx="158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/>
              <a:t>Bahdanau</a:t>
            </a:r>
            <a:r>
              <a:rPr lang="en" altLang="ko-Kore-KR" dirty="0"/>
              <a:t>, </a:t>
            </a:r>
            <a:r>
              <a:rPr lang="en" altLang="ko-Kore-KR" dirty="0" err="1"/>
              <a:t>Dzmitry</a:t>
            </a:r>
            <a:r>
              <a:rPr lang="en" altLang="ko-Kore-KR" dirty="0"/>
              <a:t>, </a:t>
            </a:r>
            <a:r>
              <a:rPr lang="en" altLang="ko-Kore-KR" dirty="0" err="1"/>
              <a:t>Kyunghyun</a:t>
            </a:r>
            <a:r>
              <a:rPr lang="en" altLang="ko-Kore-KR" dirty="0"/>
              <a:t> Cho, and </a:t>
            </a:r>
            <a:r>
              <a:rPr lang="en" altLang="ko-Kore-KR" dirty="0" err="1"/>
              <a:t>Yoshua</a:t>
            </a:r>
            <a:r>
              <a:rPr lang="en" altLang="ko-Kore-KR" dirty="0"/>
              <a:t> </a:t>
            </a:r>
            <a:r>
              <a:rPr lang="en" altLang="ko-Kore-KR" dirty="0" err="1"/>
              <a:t>Bengio</a:t>
            </a:r>
            <a:r>
              <a:rPr lang="en" altLang="ko-Kore-KR" dirty="0"/>
              <a:t>. "Neural machine translation by jointly learning to align and translate." </a:t>
            </a:r>
            <a:r>
              <a:rPr lang="en" altLang="ko-Kore-KR" i="1" dirty="0" err="1"/>
              <a:t>arXiv</a:t>
            </a:r>
            <a:r>
              <a:rPr lang="en" altLang="ko-Kore-KR" i="1" dirty="0"/>
              <a:t> preprint arXiv:1409.0473</a:t>
            </a:r>
            <a:r>
              <a:rPr lang="en" altLang="ko-Kore-KR" dirty="0"/>
              <a:t> (2014).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5D0FE-0B51-2E4C-BA3E-AD15DA198E9B}"/>
                  </a:ext>
                </a:extLst>
              </p:cNvPr>
              <p:cNvSpPr txBox="1"/>
              <p:nvPr/>
            </p:nvSpPr>
            <p:spPr>
              <a:xfrm>
                <a:off x="7017872" y="3384250"/>
                <a:ext cx="15832709" cy="9302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x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시퀀스의 길이를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n, y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시퀀스의 길이를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하자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왼쪽의 그림에서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encoder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state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ko-KR" altLang="en-US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en-US" altLang="ko-Kore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; </m:t>
                              </m:r>
                              <m:sSup>
                                <m:sSupPr>
                                  <m:ctrlP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⃐"/>
                                      <m:ctrlPr>
                                        <a:rPr kumimoji="1" lang="en-US" altLang="ko-Kore-KR" sz="28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800" b="0" i="1" smtClean="0">
                                              <a:solidFill>
                                                <a:srgbClr val="53585F"/>
                                              </a:solidFill>
                                              <a:latin typeface="Cambria Math" panose="02040503050406030204" pitchFamily="18" charset="0"/>
                                              <a:ea typeface="Spoqa Han Sans Neo Bold" panose="020B0500000000000000" pitchFamily="34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ko-Kore-KR" sz="28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ko-KR" altLang="en-US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,  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𝑖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=1, …, 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𝑛</m:t>
                      </m:r>
                    </m:oMath>
                  </m:oMathPara>
                </a14:m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Decoder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네트워크의 </a:t>
                </a:r>
                <a14:m>
                  <m:oMath xmlns:m="http://schemas.openxmlformats.org/officeDocument/2006/math"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𝑡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=1, …, </m:t>
                    </m:r>
                    <m:r>
                      <a:rPr kumimoji="1" lang="en-US" altLang="ko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𝑚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hidden state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r>
                        <a:rPr kumimoji="1" lang="en-US" altLang="ko-Kore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각 인코더의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input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으로부터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받아 온 값이다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아래와 같이 정의될 수 있다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28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28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sz="28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ko-KR" altLang="en-US" sz="28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셀과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셀이 관련된 정도를 나타내는 </a:t>
                </a:r>
                <a:r>
                  <a:rPr kumimoji="1" lang="en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attentional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 </a:t>
                </a:r>
                <a:endParaRPr kumimoji="1" lang="en-US" altLang="ko-KR" sz="28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algn="ctr"/>
                <a:r>
                  <a:rPr kumimoji="1" lang="ko-KR" altLang="en-US" sz="28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𝑎𝑙𝑖𝑔𝑛</m:t>
                    </m:r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d>
                      <m:d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ore-KR" sz="28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f>
                      <m:fPr>
                        <m:ctrlPr>
                          <a:rPr kumimoji="1" lang="en-US" altLang="ko-Kore-KR" sz="28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ore-KR" sz="2800" b="0" i="0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exp</m:t>
                            </m:r>
                          </m:fName>
                          <m:e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(</m:t>
                            </m:r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𝑠𝑐𝑜𝑟𝑒</m:t>
                            </m:r>
                            <m:d>
                              <m:dPr>
                                <m:ctrlP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ore-KR" sz="2800" b="0" i="1" smtClean="0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sz="2800" b="0" i="0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(</m:t>
                                </m:r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  <m: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28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8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kumimoji="1" lang="en-US" altLang="ko-Kore-KR" sz="2800" b="0" i="1" smtClean="0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ko-Kore-KR" sz="2800" b="0" i="1" smtClean="0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ko-Kore-KR" sz="2800" b="0" i="1" smtClean="0">
                                                <a:solidFill>
                                                  <a:srgbClr val="53585F"/>
                                                </a:solidFill>
                                                <a:latin typeface="Cambria Math" panose="02040503050406030204" pitchFamily="18" charset="0"/>
                                                <a:ea typeface="Spoqa Han Sans Neo Bold" panose="020B0500000000000000" pitchFamily="34" charset="-128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ore-KR" sz="28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kumimoji="1" lang="en-US" altLang="ko-Kore-KR" sz="2800" b="0" i="1" dirty="0">
                  <a:solidFill>
                    <a:srgbClr val="53585F"/>
                  </a:solidFill>
                  <a:latin typeface="Spoqa Han Sans Neo Bold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와 같이 계산하며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이는 미리 정의하였던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score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 </a:t>
                </a:r>
                <a14:m>
                  <m:oMath xmlns:m="http://schemas.openxmlformats.org/officeDocument/2006/math">
                    <m:r>
                      <a:rPr kumimoji="1" lang="en-US" altLang="ko-Kore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𝑠𝑐𝑜𝑟𝑒</m:t>
                    </m:r>
                    <m:d>
                      <m:dPr>
                        <m:ctrlP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ore-KR" sz="28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28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kumimoji="1" lang="en-US" altLang="ko-Kore-KR" sz="2800" i="1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</a:t>
                </a:r>
                <a:r>
                  <a:rPr kumimoji="1" lang="en-US" altLang="ko-KR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softmax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값과 </a:t>
                </a:r>
                <a:b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동일하다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Score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함수는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28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논문마다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다르고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여러 종류의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score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함수가 존재한다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ko-Kore-KR" altLang="en-US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5D0FE-0B51-2E4C-BA3E-AD15DA19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872" y="3384250"/>
                <a:ext cx="15832709" cy="9302162"/>
              </a:xfrm>
              <a:prstGeom prst="rect">
                <a:avLst/>
              </a:prstGeom>
              <a:blipFill>
                <a:blip r:embed="rId4"/>
                <a:stretch>
                  <a:fillRect l="-801" t="-682" b="-1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56image52861856">
            <a:extLst>
              <a:ext uri="{FF2B5EF4-FFF2-40B4-BE49-F238E27FC236}">
                <a16:creationId xmlns:a16="http://schemas.microsoft.com/office/drawing/2014/main" id="{5605CBE2-6939-CC4B-8BA5-AEEA6723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29282"/>
            <a:ext cx="4984802" cy="660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Attention </a:t>
            </a:r>
            <a:r>
              <a:rPr lang="ko-KR" altLang="en-US" b="1" dirty="0"/>
              <a:t>의 종류 </a:t>
            </a:r>
            <a:r>
              <a:rPr lang="en-US" altLang="ko-KR" b="1" dirty="0"/>
              <a:t>(score </a:t>
            </a:r>
            <a:r>
              <a:rPr lang="ko-KR" altLang="en-US" b="1" dirty="0"/>
              <a:t>함수에 따라</a:t>
            </a:r>
            <a:r>
              <a:rPr lang="en-US" altLang="ko-KR" b="1" dirty="0"/>
              <a:t>)</a:t>
            </a:r>
            <a:endParaRPr lang="en-US" altLang="ko-Kore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55AC701-37C2-B446-A9E9-703FB7EF43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167376"/>
                  </p:ext>
                </p:extLst>
              </p:nvPr>
            </p:nvGraphicFramePr>
            <p:xfrm>
              <a:off x="330200" y="3161349"/>
              <a:ext cx="19337338" cy="101946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40580">
                      <a:extLst>
                        <a:ext uri="{9D8B030D-6E8A-4147-A177-3AD203B41FA5}">
                          <a16:colId xmlns:a16="http://schemas.microsoft.com/office/drawing/2014/main" val="1426011514"/>
                        </a:ext>
                      </a:extLst>
                    </a:gridCol>
                    <a:gridCol w="7429020">
                      <a:extLst>
                        <a:ext uri="{9D8B030D-6E8A-4147-A177-3AD203B41FA5}">
                          <a16:colId xmlns:a16="http://schemas.microsoft.com/office/drawing/2014/main" val="3407549437"/>
                        </a:ext>
                      </a:extLst>
                    </a:gridCol>
                    <a:gridCol w="8567738">
                      <a:extLst>
                        <a:ext uri="{9D8B030D-6E8A-4147-A177-3AD203B41FA5}">
                          <a16:colId xmlns:a16="http://schemas.microsoft.com/office/drawing/2014/main" val="536180499"/>
                        </a:ext>
                      </a:extLst>
                    </a:gridCol>
                  </a:tblGrid>
                  <a:tr h="120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종류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Alignment score </a:t>
                          </a:r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함수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제안된 논문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457190"/>
                      </a:ext>
                    </a:extLst>
                  </a:tr>
                  <a:tr h="120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Content-based</a:t>
                          </a:r>
                        </a:p>
                        <a:p>
                          <a:pPr algn="ctr"/>
                          <a:r>
                            <a:rPr lang="en-US" altLang="ko-Kore-KR" sz="24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(cosine similarity)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36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𝑐𝑜𝑠𝑖𝑛𝑒</m:t>
                                </m:r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ore-KR" altLang="en-US" b="0" i="1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Graves, Alex, Greg Wayne, and Ivo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Danihelka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. "Neural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turing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machines."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arXiv:1410.5401 (2014).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472401266"/>
                      </a:ext>
                    </a:extLst>
                  </a:tr>
                  <a:tr h="1458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Additive/</a:t>
                          </a:r>
                          <a:r>
                            <a:rPr lang="en-US" altLang="ko-Kore-KR" sz="2800" b="1" i="0" dirty="0" err="1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concat</a:t>
                          </a:r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 (</a:t>
                          </a:r>
                          <a:r>
                            <a:rPr lang="en-US" altLang="ko-Kore-KR" sz="2800" b="1" i="0" dirty="0" err="1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Bahdanau’s</a:t>
                          </a:r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36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𝑇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𝑡𝑎𝑛h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]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ore-KR" altLang="en-US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Bahdanau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Dzmitry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Kyunghyun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Cho, and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Yoshua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Bengio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. "Neural machine translation by jointly learning to align and translate."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arXiv:1409.0473 (2014).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45428269"/>
                      </a:ext>
                    </a:extLst>
                  </a:tr>
                  <a:tr h="1500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Location-based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ore-KR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r>
                                  <a:rPr lang="en-US" altLang="ko-Kore-KR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𝑠𝑜𝑓𝑡𝑚𝑎𝑥</m:t>
                                </m:r>
                                <m:r>
                                  <a:rPr lang="en-US" altLang="ko-Kore-KR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ore-KR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ore-KR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ore-KR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  <a:p>
                          <a:pPr algn="ctr"/>
                          <a:r>
                            <a:rPr lang="en-US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Score</a:t>
                          </a:r>
                          <a:r>
                            <a:rPr lang="ko-Kore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함수</a:t>
                          </a:r>
                          <a:r>
                            <a:rPr lang="ko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없이 계산 </a:t>
                          </a:r>
                          <a:r>
                            <a:rPr lang="en-US" altLang="ko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a:t></a:t>
                          </a:r>
                          <a:r>
                            <a:rPr lang="ko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a:t> </a:t>
                          </a:r>
                          <a:r>
                            <a:rPr lang="en-US" altLang="ko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a:t>score</a:t>
                          </a:r>
                          <a:r>
                            <a:rPr lang="ko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a:t> 함수가</a:t>
                          </a:r>
                          <a:r>
                            <a:rPr lang="ko-KR" altLang="en-US" sz="2400" b="0" i="0" baseline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  <a:sym typeface="Wingdings" pitchFamily="2" charset="2"/>
                            </a:rPr>
                            <a:t> 타겟 하는 부분에만 영향 받음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78194385"/>
                      </a:ext>
                    </a:extLst>
                  </a:tr>
                  <a:tr h="1500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General (global)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36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16900101"/>
                      </a:ext>
                    </a:extLst>
                  </a:tr>
                  <a:tr h="1500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Dot-product</a:t>
                          </a:r>
                        </a:p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(Luong’s)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36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1239"/>
                      </a:ext>
                    </a:extLst>
                  </a:tr>
                  <a:tr h="1608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Scaled dot-product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kumimoji="1" lang="en-US" altLang="ko-Kore-KR" sz="3600" b="0" i="1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ko-Kore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ore-KR" sz="3600" b="0" i="1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3600" b="0" i="1" smtClean="0">
                                    <a:solidFill>
                                      <a:srgbClr val="53585F"/>
                                    </a:solidFill>
                                    <a:latin typeface="Cambria Math" panose="02040503050406030204" pitchFamily="18" charset="0"/>
                                    <a:ea typeface="Spoqa Han Sans Neo Bold" panose="020B0500000000000000" pitchFamily="34" charset="-128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ko-KR" sz="3600" b="0" i="1" smtClean="0">
                                        <a:solidFill>
                                          <a:srgbClr val="53585F"/>
                                        </a:solidFill>
                                        <a:latin typeface="Cambria Math" panose="02040503050406030204" pitchFamily="18" charset="0"/>
                                        <a:ea typeface="Spoqa Han Sans Neo Bold" panose="020B0500000000000000" pitchFamily="34" charset="-128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3600" b="0" i="1" smtClean="0">
                                            <a:solidFill>
                                              <a:srgbClr val="53585F"/>
                                            </a:solidFill>
                                            <a:latin typeface="Cambria Math" panose="02040503050406030204" pitchFamily="18" charset="0"/>
                                            <a:ea typeface="Spoqa Han Sans Neo Bold" panose="020B0500000000000000" pitchFamily="34" charset="-128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ore-KR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  <a:p>
                          <a:pPr algn="ctr"/>
                          <a:r>
                            <a:rPr lang="en-US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n: source </a:t>
                          </a:r>
                          <a:r>
                            <a:rPr lang="ko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의 </a:t>
                          </a:r>
                          <a:r>
                            <a:rPr lang="en-US" altLang="ko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hidden state</a:t>
                          </a:r>
                          <a:r>
                            <a:rPr lang="ko-KR" altLang="en-US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의 </a:t>
                          </a:r>
                          <a:r>
                            <a:rPr lang="en-US" altLang="ko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dimension</a:t>
                          </a:r>
                          <a:endParaRPr lang="ko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Vaswani, Ashish, et al. "Attention is all you need." Advances in neural information processing systems. 2017.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9543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55AC701-37C2-B446-A9E9-703FB7EF43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167376"/>
                  </p:ext>
                </p:extLst>
              </p:nvPr>
            </p:nvGraphicFramePr>
            <p:xfrm>
              <a:off x="330200" y="3161349"/>
              <a:ext cx="19337338" cy="101946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40580">
                      <a:extLst>
                        <a:ext uri="{9D8B030D-6E8A-4147-A177-3AD203B41FA5}">
                          <a16:colId xmlns:a16="http://schemas.microsoft.com/office/drawing/2014/main" val="1426011514"/>
                        </a:ext>
                      </a:extLst>
                    </a:gridCol>
                    <a:gridCol w="7429020">
                      <a:extLst>
                        <a:ext uri="{9D8B030D-6E8A-4147-A177-3AD203B41FA5}">
                          <a16:colId xmlns:a16="http://schemas.microsoft.com/office/drawing/2014/main" val="3407549437"/>
                        </a:ext>
                      </a:extLst>
                    </a:gridCol>
                    <a:gridCol w="8567738">
                      <a:extLst>
                        <a:ext uri="{9D8B030D-6E8A-4147-A177-3AD203B41FA5}">
                          <a16:colId xmlns:a16="http://schemas.microsoft.com/office/drawing/2014/main" val="536180499"/>
                        </a:ext>
                      </a:extLst>
                    </a:gridCol>
                  </a:tblGrid>
                  <a:tr h="120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종류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Alignment score </a:t>
                          </a:r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함수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제안된 논문</a:t>
                          </a:r>
                          <a:endParaRPr lang="ko-Kore-KR" altLang="en-US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457190"/>
                      </a:ext>
                    </a:extLst>
                  </a:tr>
                  <a:tr h="120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Content-based</a:t>
                          </a:r>
                        </a:p>
                        <a:p>
                          <a:pPr algn="ctr"/>
                          <a:r>
                            <a:rPr lang="en-US" altLang="ko-Kore-KR" sz="24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(cosine similarity)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128" t="-100000" r="-115556" b="-6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Graves, Alex, Greg Wayne, and Ivo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Danihelka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. "Neural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turing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machines."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arXiv:1410.5401 (2014).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472401266"/>
                      </a:ext>
                    </a:extLst>
                  </a:tr>
                  <a:tr h="1458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Additive/</a:t>
                          </a:r>
                          <a:r>
                            <a:rPr lang="en-US" altLang="ko-Kore-KR" sz="2800" b="1" i="0" dirty="0" err="1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concat</a:t>
                          </a:r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 (</a:t>
                          </a:r>
                          <a:r>
                            <a:rPr lang="en-US" altLang="ko-Kore-KR" sz="2800" b="1" i="0" dirty="0" err="1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Bahdanau’s</a:t>
                          </a:r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128" t="-165217" r="-115556" b="-4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Bahdanau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Dzmitry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Kyunghyun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Cho, and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Yoshua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Bengio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. "Neural machine translation by jointly learning to align and translate."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arXiv:1409.0473 (2014).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45428269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Location-based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128" t="-250000" r="-115556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78194385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General (global)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128" t="-347154" r="-115556" b="-215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16900101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Dot-product</a:t>
                          </a:r>
                        </a:p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(Luong’s)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128" t="-447154" r="-115556" b="-115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Luong, Minh-Thang, 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Hieu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Pham, and Christopher D. Manning. "Effective approaches to attention-based neural machine translation." </a:t>
                          </a:r>
                          <a:r>
                            <a:rPr lang="en" altLang="ko-Kore-KR" sz="2400" b="0" i="0" dirty="0" err="1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arXiv</a:t>
                          </a: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 preprint arXiv:1508.04025 (2015)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1239"/>
                      </a:ext>
                    </a:extLst>
                  </a:tr>
                  <a:tr h="1666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2800" b="1" i="0" dirty="0">
                              <a:solidFill>
                                <a:srgbClr val="53585F"/>
                              </a:solidFill>
                              <a:latin typeface="Spoqa Han Sans Neo Bold" panose="020B0500000000000000" pitchFamily="34" charset="-128"/>
                              <a:ea typeface="Spoqa Han Sans Neo Bold" panose="020B0500000000000000" pitchFamily="34" charset="-128"/>
                            </a:rPr>
                            <a:t>Scaled dot-product</a:t>
                          </a:r>
                          <a:endParaRPr lang="ko-Kore-KR" altLang="en-US" sz="2800" b="1" i="0" dirty="0">
                            <a:solidFill>
                              <a:srgbClr val="53585F"/>
                            </a:solidFill>
                            <a:latin typeface="Spoqa Han Sans Neo Bold" panose="020B0500000000000000" pitchFamily="34" charset="-128"/>
                            <a:ea typeface="Spoqa Han Sans Neo Bold" panose="020B05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5128" t="-513740" r="-115556" b="-8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82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ko-Kore-KR" sz="2400" b="0" i="0" dirty="0">
                              <a:solidFill>
                                <a:srgbClr val="53585F"/>
                              </a:solidFill>
                              <a:latin typeface="Spoqa Han Sans Neo" panose="020B0500000000000000" pitchFamily="34" charset="-128"/>
                              <a:ea typeface="Spoqa Han Sans Neo" panose="020B0500000000000000" pitchFamily="34" charset="-128"/>
                            </a:rPr>
                            <a:t>Vaswani, Ashish, et al. "Attention is all you need." Advances in neural information processing systems. 2017.</a:t>
                          </a:r>
                          <a:endParaRPr lang="ko-Kore-KR" altLang="en-US" sz="2400" b="0" i="0" dirty="0">
                            <a:solidFill>
                              <a:srgbClr val="53585F"/>
                            </a:solidFill>
                            <a:latin typeface="Spoqa Han Sans Neo" panose="020B0500000000000000" pitchFamily="34" charset="-128"/>
                            <a:ea typeface="Spoqa Han Sans Neo" panose="020B0500000000000000" pitchFamily="34" charset="-128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95432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FFEEAD8-93A1-104E-B7F4-534C730BF23A}"/>
                  </a:ext>
                </a:extLst>
              </p:cNvPr>
              <p:cNvSpPr/>
              <p:nvPr/>
            </p:nvSpPr>
            <p:spPr>
              <a:xfrm>
                <a:off x="19919151" y="5780782"/>
                <a:ext cx="324564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𝑎</m:t>
                            </m:r>
                          </m:sub>
                          <m:sup>
                            <m:r>
                              <a:rPr kumimoji="1" lang="en-US" altLang="ko-Kore-KR" sz="32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𝑇</m:t>
                            </m:r>
                          </m:sup>
                        </m:sSubSup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ore-KR" sz="3200" i="1" dirty="0">
                    <a:solidFill>
                      <a:srgbClr val="53585F"/>
                    </a:solidFill>
                    <a:latin typeface="Spoqa Han Sans Neo Bold" panose="020B0500000000000000" pitchFamily="34" charset="-128"/>
                    <a:ea typeface="Spoqa Han Sans Neo Bold" panose="020B0500000000000000" pitchFamily="34" charset="-128"/>
                  </a:rPr>
                  <a:t> </a:t>
                </a:r>
                <a:r>
                  <a:rPr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학습 가능한 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weight </a:t>
                </a:r>
                <a:r>
                  <a:rPr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(matrix)</a:t>
                </a:r>
                <a:endParaRPr lang="ko-Kore-KR" altLang="en-US" sz="32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FFEEAD8-93A1-104E-B7F4-534C730BF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151" y="5780782"/>
                <a:ext cx="3245649" cy="1569660"/>
              </a:xfrm>
              <a:prstGeom prst="rect">
                <a:avLst/>
              </a:prstGeom>
              <a:blipFill>
                <a:blip r:embed="rId5"/>
                <a:stretch>
                  <a:fillRect l="-4669" t="-4839" r="-5058"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508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R" altLang="en-US" b="1" dirty="0"/>
              <a:t>기계번역을 위한 주의 집중</a:t>
            </a:r>
            <a:r>
              <a:rPr lang="en-US" altLang="ko-KR" b="1" dirty="0"/>
              <a:t>(attention) </a:t>
            </a:r>
            <a:r>
              <a:rPr lang="ko-KR" altLang="en-US" b="1" dirty="0"/>
              <a:t>기반 </a:t>
            </a:r>
            <a:r>
              <a:rPr lang="en-US" altLang="ko-KR" b="1" dirty="0"/>
              <a:t>RNN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Attention </a:t>
            </a:r>
            <a:r>
              <a:rPr lang="ko-KR" altLang="en-US" b="1" dirty="0"/>
              <a:t>의 종류 </a:t>
            </a:r>
            <a:r>
              <a:rPr lang="en-US" altLang="ko-KR" b="1" dirty="0"/>
              <a:t>(score </a:t>
            </a:r>
            <a:r>
              <a:rPr lang="ko-KR" altLang="en-US" b="1" dirty="0"/>
              <a:t>함수에 따라</a:t>
            </a:r>
            <a:r>
              <a:rPr lang="en-US" altLang="ko-KR" b="1" dirty="0"/>
              <a:t>)</a:t>
            </a:r>
            <a:endParaRPr lang="en-US" altLang="ko-Kore-K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3523DC-72A6-2B4A-BC19-234F7152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726" y="3574019"/>
            <a:ext cx="16269589" cy="8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C427FD-DF0C-8C4D-A932-7A85C9EA6E52}"/>
              </a:ext>
            </a:extLst>
          </p:cNvPr>
          <p:cNvSpPr/>
          <p:nvPr/>
        </p:nvSpPr>
        <p:spPr>
          <a:xfrm>
            <a:off x="3679514" y="12371765"/>
            <a:ext cx="12188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https://</a:t>
            </a:r>
            <a:r>
              <a:rPr lang="en" altLang="ko-Kore-KR" dirty="0" err="1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towardsdatascience.com</a:t>
            </a:r>
            <a:r>
              <a:rPr lang="en" altLang="ko-Kore-KR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/attn-illustrated-attention-5ec4ad276ee3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7164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Attention</a:t>
            </a:r>
            <a:r>
              <a:rPr lang="ko-KR" altLang="en-US" b="1" dirty="0"/>
              <a:t>의 종류</a:t>
            </a:r>
            <a:endParaRPr lang="en-US" altLang="ko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Global vs Local 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2333C-0710-8B40-84B3-A478F5FF231A}"/>
              </a:ext>
            </a:extLst>
          </p:cNvPr>
          <p:cNvSpPr/>
          <p:nvPr/>
        </p:nvSpPr>
        <p:spPr>
          <a:xfrm>
            <a:off x="2408398" y="12275213"/>
            <a:ext cx="15832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56">
              <a:defRPr/>
            </a:pP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Luong, Minh-Thang,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Hieu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Pham, and Christopher D. Manning. "Effective approaches to attention-based neural machine translation." 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arXiv:1508.04025 (2015)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5D0FE-0B51-2E4C-BA3E-AD15DA198E9B}"/>
              </a:ext>
            </a:extLst>
          </p:cNvPr>
          <p:cNvSpPr txBox="1"/>
          <p:nvPr/>
        </p:nvSpPr>
        <p:spPr>
          <a:xfrm>
            <a:off x="2155396" y="4013912"/>
            <a:ext cx="17531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Global attention: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모든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encoder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은닉 상태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(hidden state)</a:t>
            </a:r>
            <a:r>
              <a:rPr kumimoji="1" lang="ko-KR" altLang="en-US" sz="3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사용하는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</a:t>
            </a:r>
          </a:p>
          <a:p>
            <a:endParaRPr kumimoji="1" lang="en-US" altLang="ko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Local attention: encoder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의 은닉 상태의 하위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집합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(subset)</a:t>
            </a:r>
            <a:r>
              <a:rPr kumimoji="1" lang="ko-KR" altLang="en-US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만을 사용하는 </a:t>
            </a:r>
            <a:r>
              <a:rPr kumimoji="1" lang="en-US" altLang="ko-KR" sz="3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attention </a:t>
            </a:r>
          </a:p>
          <a:p>
            <a:endParaRPr kumimoji="1" lang="en-US" altLang="ko-Kore-KR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kumimoji="1" lang="ko-Kore-KR" altLang="en-US" sz="3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7170" name="Picture 2" descr="Attention? Attention!">
            <a:extLst>
              <a:ext uri="{FF2B5EF4-FFF2-40B4-BE49-F238E27FC236}">
                <a16:creationId xmlns:a16="http://schemas.microsoft.com/office/drawing/2014/main" id="{3F7EDF9E-B1CA-0A41-9F2B-1F9CC871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5" y="6177173"/>
            <a:ext cx="12034463" cy="56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596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Attention</a:t>
            </a:r>
            <a:r>
              <a:rPr lang="ko-KR" altLang="en-US" b="1" dirty="0"/>
              <a:t> 기반 </a:t>
            </a:r>
            <a:r>
              <a:rPr lang="en-US" altLang="ko-KR" b="1" dirty="0"/>
              <a:t>seq2seq</a:t>
            </a:r>
            <a:r>
              <a:rPr lang="ko-KR" altLang="en-US" b="1" dirty="0"/>
              <a:t>의 응용</a:t>
            </a:r>
            <a:endParaRPr lang="en-US" altLang="ko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</a:t>
            </a:r>
            <a:r>
              <a:rPr lang="ko-KR" altLang="en-US" b="1" dirty="0"/>
              <a:t>음성 인식 </a:t>
            </a:r>
            <a:r>
              <a:rPr lang="en-US" altLang="ko-KR" b="1" dirty="0"/>
              <a:t>(speech recognition; speech to text)</a:t>
            </a:r>
            <a:endParaRPr lang="en-US" altLang="ko-Kore-KR" dirty="0"/>
          </a:p>
        </p:txBody>
      </p:sp>
      <p:pic>
        <p:nvPicPr>
          <p:cNvPr id="13313" name="Picture 1" descr="page59image52865184">
            <a:extLst>
              <a:ext uri="{FF2B5EF4-FFF2-40B4-BE49-F238E27FC236}">
                <a16:creationId xmlns:a16="http://schemas.microsoft.com/office/drawing/2014/main" id="{87BFCA32-C92E-CD40-BD27-1BF35147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983" y="2776583"/>
            <a:ext cx="10440630" cy="56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67C818-D624-CC41-B87A-465B5BC14F92}"/>
              </a:ext>
            </a:extLst>
          </p:cNvPr>
          <p:cNvSpPr/>
          <p:nvPr/>
        </p:nvSpPr>
        <p:spPr>
          <a:xfrm>
            <a:off x="12191205" y="9013913"/>
            <a:ext cx="67515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Chorowski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Jan, et al. "Attention-based models for speech recognition." </a:t>
            </a:r>
            <a:r>
              <a:rPr lang="en" altLang="ko-Kore-KR" sz="1600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sz="16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arXiv:1506.07503, 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NIPS 2015 </a:t>
            </a:r>
            <a:endParaRPr lang="en" altLang="ko-Kore-KR" sz="1600" dirty="0">
              <a:solidFill>
                <a:srgbClr val="53585F"/>
              </a:solidFill>
              <a:effectLst/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AF25F-2DB4-EC46-996F-16FF63075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84" y="2843651"/>
            <a:ext cx="8900099" cy="9591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0D2081-8611-9247-9312-55FE3B394649}"/>
              </a:ext>
            </a:extLst>
          </p:cNvPr>
          <p:cNvSpPr/>
          <p:nvPr/>
        </p:nvSpPr>
        <p:spPr>
          <a:xfrm>
            <a:off x="873827" y="12435565"/>
            <a:ext cx="8900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Chan, William, et al. "Listen, attend and spell: A neural network for large vocabulary conversational speech recognition." </a:t>
            </a:r>
            <a:r>
              <a:rPr lang="en" altLang="ko-Kore-KR" sz="1600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2016 IEEE International Conference on Acoustics, Speech and Signal Processing (ICASSP)</a:t>
            </a:r>
            <a:r>
              <a:rPr lang="en" altLang="ko-Kore-KR" sz="16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IEEE, 2016.</a:t>
            </a:r>
            <a:endParaRPr lang="ko-Kore-KR" altLang="en-US" sz="16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1111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39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Attention</a:t>
            </a:r>
            <a:r>
              <a:rPr lang="ko-KR" altLang="en-US" b="1" dirty="0"/>
              <a:t> 기반 </a:t>
            </a:r>
            <a:r>
              <a:rPr lang="en-US" altLang="ko-KR" b="1" dirty="0"/>
              <a:t>seq2seq</a:t>
            </a:r>
            <a:r>
              <a:rPr lang="ko-KR" altLang="en-US" b="1" dirty="0"/>
              <a:t>의 응용</a:t>
            </a:r>
            <a:endParaRPr lang="en-US" altLang="ko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</a:t>
            </a:r>
            <a:r>
              <a:rPr lang="ko-KR" altLang="en-US" b="1" dirty="0"/>
              <a:t>음성 합성</a:t>
            </a:r>
            <a:r>
              <a:rPr lang="en-US" altLang="ko-KR" b="1" dirty="0"/>
              <a:t> (speech synthesis; text to speech)</a:t>
            </a:r>
            <a:endParaRPr lang="en-US" altLang="ko-Kore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6054C3-245A-9A43-8F09-7F155082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350" y="3008704"/>
            <a:ext cx="5104894" cy="85964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4AAE63-F309-5E4B-BD64-1756F6E7A0BE}"/>
              </a:ext>
            </a:extLst>
          </p:cNvPr>
          <p:cNvSpPr/>
          <p:nvPr/>
        </p:nvSpPr>
        <p:spPr>
          <a:xfrm>
            <a:off x="1524000" y="11809456"/>
            <a:ext cx="7513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Sotelo, Jose, et al. "Char2wav: End-to-end speech synthesis." 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DFAF43-A0E1-5347-AA82-A3FDEE160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234" y="3969090"/>
            <a:ext cx="10683156" cy="73645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7DDB39-A1FF-5643-9E5E-A50F40670D02}"/>
              </a:ext>
            </a:extLst>
          </p:cNvPr>
          <p:cNvSpPr/>
          <p:nvPr/>
        </p:nvSpPr>
        <p:spPr>
          <a:xfrm>
            <a:off x="9037595" y="11537952"/>
            <a:ext cx="9874439" cy="64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Yuxuan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dirty="0" err="1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Tacotron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Towards end-to-end speech synthesis." </a:t>
            </a:r>
            <a:r>
              <a:rPr lang="en" altLang="ko-Kore-KR" i="1" dirty="0" err="1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arXiv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 preprint arXiv:1703.10135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 (2017).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455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ko-Kore-KR" altLang="en-US" b="1" dirty="0"/>
              <a:t>순환 신경망</a:t>
            </a:r>
            <a:r>
              <a:rPr lang="en-US" altLang="ko-Kore-KR" b="1" dirty="0"/>
              <a:t>(Recurrent Neural Network</a:t>
            </a:r>
            <a:r>
              <a:rPr lang="en-US" altLang="ko-KR" b="1" dirty="0"/>
              <a:t>; RNN)</a:t>
            </a:r>
            <a:endParaRPr lang="en-US" altLang="ko-Kore-KR" b="1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C7B97B-B101-F643-A388-256625D296E8}"/>
              </a:ext>
            </a:extLst>
          </p:cNvPr>
          <p:cNvSpPr/>
          <p:nvPr/>
        </p:nvSpPr>
        <p:spPr>
          <a:xfrm>
            <a:off x="6476081" y="12897849"/>
            <a:ext cx="891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Zhang, Aston, et al. "Dive into deep learning." </a:t>
            </a:r>
            <a:r>
              <a:rPr lang="en" altLang="ko-Kore-KR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arXiv:2106.11342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 (2021).</a:t>
            </a:r>
            <a:endParaRPr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1D0AB36-B933-7546-8692-B095C27C9922}"/>
                  </a:ext>
                </a:extLst>
              </p:cNvPr>
              <p:cNvSpPr/>
              <p:nvPr/>
            </p:nvSpPr>
            <p:spPr>
              <a:xfrm>
                <a:off x="1991391" y="3408816"/>
                <a:ext cx="17879768" cy="9941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𝑃</m:t>
                    </m:r>
                    <m:d>
                      <m:d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𝑡</m:t>
                            </m:r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Spoqa Han Sans Neo Bold" panose="020B0500000000000000" pitchFamily="34" charset="-12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계산한다면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𝑡</m:t>
                    </m:r>
                  </m:oMath>
                </a14:m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증가할수록 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계산해야 하는 연산량과 파라미터 수는 기하급수적으로 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늘어날 것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</a:p>
              <a:p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보다 심플하게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이전을 보는 모든 정보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−1</m:t>
                        </m:r>
                      </m:sub>
                    </m:sSub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, …, </m:t>
                    </m:r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이전 정보의 내용을 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hidden state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40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압축해 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담고있다고 생각해보자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즉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0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sz="40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40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400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sz="40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ore-KR" sz="40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라 하면 계산하는 파라미터가 줄어들 것이다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적절한 </a:t>
                </a:r>
                <a14:m>
                  <m:oMath xmlns:m="http://schemas.openxmlformats.org/officeDocument/2006/math"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있다고 할때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b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40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ko-Kore-KR" sz="40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sz="4000" i="1">
                                <a:solidFill>
                                  <a:srgbClr val="53585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등으로 업데이트할 수 있을 것이다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이런 방식을 순환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(recurrent)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하여 학습한다고 하며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모델이 신경망으로 구성되어 있을 경우 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‘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순환 신경망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’(recurrent neural network</a:t>
                </a:r>
                <a:r>
                  <a:rPr kumimoji="1" lang="en-US" altLang="ko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; RNN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r>
                  <a:rPr kumimoji="1" lang="ko-Kore-KR" altLang="en-US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한다</a:t>
                </a:r>
                <a:r>
                  <a:rPr kumimoji="1" lang="en-US" altLang="ko-Kore-KR" sz="4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40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1D0AB36-B933-7546-8692-B095C27C9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91" y="3408816"/>
                <a:ext cx="17879768" cy="9941183"/>
              </a:xfrm>
              <a:prstGeom prst="rect">
                <a:avLst/>
              </a:prstGeom>
              <a:blipFill>
                <a:blip r:embed="rId4"/>
                <a:stretch>
                  <a:fillRect l="-1207" t="-1148" r="-5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30EC7805-3B02-3845-91F3-6E8A37982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A95DB-DB4B-5646-B60C-199693F00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2485" y="3260144"/>
            <a:ext cx="10259928" cy="44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4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40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Attention</a:t>
            </a:r>
            <a:r>
              <a:rPr lang="ko-KR" altLang="en-US" b="1" dirty="0"/>
              <a:t> 기반 </a:t>
            </a:r>
            <a:r>
              <a:rPr lang="en-US" altLang="ko-KR" b="1" dirty="0"/>
              <a:t>seq2seq</a:t>
            </a:r>
            <a:r>
              <a:rPr lang="ko-KR" altLang="en-US" b="1" dirty="0"/>
              <a:t>의 응용</a:t>
            </a:r>
            <a:endParaRPr lang="en-US" altLang="ko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Image annotation (captioning) </a:t>
            </a:r>
            <a:endParaRPr lang="en-US" altLang="ko-Kore-KR" dirty="0"/>
          </a:p>
        </p:txBody>
      </p:sp>
      <p:pic>
        <p:nvPicPr>
          <p:cNvPr id="15361" name="Picture 1" descr="page60image52859776">
            <a:extLst>
              <a:ext uri="{FF2B5EF4-FFF2-40B4-BE49-F238E27FC236}">
                <a16:creationId xmlns:a16="http://schemas.microsoft.com/office/drawing/2014/main" id="{CEAC4C6E-5BF0-1248-BEDC-817F3266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605" y="2968872"/>
            <a:ext cx="10612395" cy="42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66664D-F5F4-B54D-810E-B81B5FE7C340}"/>
              </a:ext>
            </a:extLst>
          </p:cNvPr>
          <p:cNvSpPr/>
          <p:nvPr/>
        </p:nvSpPr>
        <p:spPr>
          <a:xfrm>
            <a:off x="1803801" y="12811334"/>
            <a:ext cx="1762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Xu, Kelvin, et al. "Show, attend and tell: Neural image caption generation with visual attention."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International conference on machine learning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60BC7-E869-CC4D-A0CE-E7F0BFC93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" y="2968872"/>
            <a:ext cx="11899049" cy="7800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956A2-4038-3A46-879D-B7EFCB693BF6}"/>
              </a:ext>
            </a:extLst>
          </p:cNvPr>
          <p:cNvSpPr txBox="1"/>
          <p:nvPr/>
        </p:nvSpPr>
        <p:spPr>
          <a:xfrm>
            <a:off x="2921000" y="11168620"/>
            <a:ext cx="148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각각의 </a:t>
            </a:r>
            <a:r>
              <a:rPr kumimoji="1" lang="en-US" altLang="ko-Kore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Word</a:t>
            </a:r>
            <a:r>
              <a:rPr kumimoji="1" lang="ko-Kore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를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생성할 때 해당하는 이미지와 관련된 부분에 집중하도록 한다</a:t>
            </a:r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  <a:r>
              <a:rPr kumimoji="1" lang="ko-KR" altLang="en-US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endParaRPr kumimoji="1" lang="ko-Kore-KR" altLang="en-US" sz="3200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022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41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Attention</a:t>
            </a:r>
            <a:r>
              <a:rPr lang="ko-KR" altLang="en-US" b="1" dirty="0"/>
              <a:t> 기반 </a:t>
            </a:r>
            <a:r>
              <a:rPr lang="en-US" altLang="ko-KR" b="1" dirty="0"/>
              <a:t>seq2seq</a:t>
            </a:r>
            <a:r>
              <a:rPr lang="ko-KR" altLang="en-US" b="1" dirty="0"/>
              <a:t>의 응용</a:t>
            </a:r>
            <a:endParaRPr lang="en-US" altLang="ko-KR" b="1" dirty="0"/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Image annotation (captioning) </a:t>
            </a:r>
            <a:endParaRPr lang="en-US" altLang="ko-Kore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6664D-F5F4-B54D-810E-B81B5FE7C340}"/>
              </a:ext>
            </a:extLst>
          </p:cNvPr>
          <p:cNvSpPr/>
          <p:nvPr/>
        </p:nvSpPr>
        <p:spPr>
          <a:xfrm>
            <a:off x="1803801" y="13356000"/>
            <a:ext cx="1762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Xu, Kelvin, et al. "Show, attend and tell: Neural image caption generation with visual attention." </a:t>
            </a:r>
            <a:r>
              <a:rPr lang="en" altLang="ko-Kore-KR" i="1" dirty="0">
                <a:solidFill>
                  <a:srgbClr val="53585F"/>
                </a:solidFill>
                <a:latin typeface="Spoqa Han Sans Neo Bold" panose="020B0500000000000000" pitchFamily="34" charset="-128"/>
                <a:ea typeface="Spoqa Han Sans Neo Bold" panose="020B0500000000000000" pitchFamily="34" charset="-128"/>
              </a:rPr>
              <a:t>International conference on machine learning</a:t>
            </a:r>
            <a:r>
              <a:rPr lang="en" altLang="ko-Kore-KR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PMLR, 2015.</a:t>
            </a:r>
            <a:endParaRPr lang="ko-Kore-KR" altLang="en-US" dirty="0">
              <a:solidFill>
                <a:srgbClr val="53585F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956A2-4038-3A46-879D-B7EFCB693BF6}"/>
                  </a:ext>
                </a:extLst>
              </p:cNvPr>
              <p:cNvSpPr txBox="1"/>
              <p:nvPr/>
            </p:nvSpPr>
            <p:spPr>
              <a:xfrm>
                <a:off x="1691574" y="3358738"/>
                <a:ext cx="17852054" cy="9878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종류의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attention mechanism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제시함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word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주어졌을 때 이미지의 특정 영역에 집중해야 하는 정도를 나타내는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변수를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320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b="1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𝒂</m:t>
                    </m:r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이미지의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feature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이라고 하자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Stochastic hard-attention</a:t>
                </a: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visual feature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을 추출할 때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번째 영역만을 사용한다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  (hard attention) </a:t>
                </a:r>
              </a:p>
              <a:p>
                <a:pPr marL="914342" lvl="1" indent="-457200">
                  <a:buFont typeface="Wingdings" pitchFamily="2" charset="2"/>
                  <a:buChar char="à"/>
                </a:pP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,</m:t>
                        </m:r>
                        <m:r>
                          <a:rPr kumimoji="1" lang="en-US" altLang="ko-Kore-KR" sz="3200" b="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𝑘</m:t>
                        </m:r>
                      </m:sub>
                    </m:sSub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=1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𝑖𝑓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𝑘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=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𝑖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𝑒𝑙𝑠𝑒</m:t>
                    </m:r>
                    <m:r>
                      <a:rPr kumimoji="1" lang="en-US" altLang="ko-Kore-KR" sz="3200" b="0" i="1" smtClean="0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Spoqa Han Sans Neo Bold" panose="020B0500000000000000" pitchFamily="34" charset="-128"/>
                      </a:rPr>
                      <m:t> </m:t>
                    </m:r>
                  </m:oMath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  <a:sym typeface="Wingdings" pitchFamily="2" charset="2"/>
                </a:endParaRPr>
              </a:p>
              <a:p>
                <a:pPr lvl="1"/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i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번째 영역의 사용여부는 아래와 같은 확률에 의해 결정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(stochastic)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𝑗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&lt;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1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𝒂</m:t>
                          </m:r>
                        </m:e>
                      </m:d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ore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</a:t>
                </a:r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vector</a:t>
                </a:r>
                <a:r>
                  <a:rPr kumimoji="1" lang="ko-KR" altLang="en-US" sz="3200" b="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 다음으로 계산된다</a:t>
                </a:r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b="0" i="1" dirty="0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sz="3200" b="0" i="1" dirty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</m:t>
                              </m:r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1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1"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14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2. Deterministic soft-attention</a:t>
                </a:r>
              </a:p>
              <a:p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	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stochastic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방법이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attention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을 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step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마다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sampling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한다면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sampling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없이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context vector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의 평균값으로 </a:t>
                </a:r>
                <a:r>
                  <a:rPr kumimoji="1" lang="en-US" altLang="ko-KR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i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번째 영역에 집중할 정도를 계산한다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(2014</a:t>
                </a:r>
                <a:r>
                  <a:rPr kumimoji="1"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년 </a:t>
                </a:r>
                <a:r>
                  <a:rPr kumimoji="1" lang="en-US" altLang="ko-KR" sz="20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Bahdanau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et al.</a:t>
                </a:r>
                <a:r>
                  <a:rPr kumimoji="1"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machine translation</a:t>
                </a:r>
                <a:r>
                  <a:rPr kumimoji="1" lang="ko-KR" altLang="en-US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제시된 방법</a:t>
                </a:r>
                <a:r>
                  <a:rPr kumimoji="1" lang="en-US" altLang="ko-KR" sz="20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ko-Kore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𝑎</m:t>
                              </m:r>
                            </m:e>
                          </m:d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]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𝑖</m:t>
                          </m:r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1" lang="en-US" altLang="ko-Kore-KR" sz="3200" b="1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956A2-4038-3A46-879D-B7EFCB69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74" y="3358738"/>
                <a:ext cx="17852054" cy="9878153"/>
              </a:xfrm>
              <a:prstGeom prst="rect">
                <a:avLst/>
              </a:prstGeom>
              <a:blipFill>
                <a:blip r:embed="rId4"/>
                <a:stretch>
                  <a:fillRect l="-853" t="-770" r="-995" b="-234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A9E360BC-FA4B-854F-AF73-1926EC882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376" y="0"/>
            <a:ext cx="5464623" cy="86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42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7A092D7C-04F5-7B43-9869-1E4C6D1D9338}"/>
              </a:ext>
            </a:extLst>
          </p:cNvPr>
          <p:cNvSpPr/>
          <p:nvPr/>
        </p:nvSpPr>
        <p:spPr>
          <a:xfrm>
            <a:off x="1524000" y="1460302"/>
            <a:ext cx="1649985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Next ?</a:t>
            </a:r>
          </a:p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- Transformer &amp; Self-attention (2017)</a:t>
            </a:r>
            <a:endParaRPr lang="en-US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956A2-4038-3A46-879D-B7EFCB693BF6}"/>
              </a:ext>
            </a:extLst>
          </p:cNvPr>
          <p:cNvSpPr txBox="1"/>
          <p:nvPr/>
        </p:nvSpPr>
        <p:spPr>
          <a:xfrm>
            <a:off x="2508821" y="11496334"/>
            <a:ext cx="1738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53585F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TBD</a:t>
            </a:r>
          </a:p>
        </p:txBody>
      </p:sp>
      <p:pic>
        <p:nvPicPr>
          <p:cNvPr id="1030" name="Picture 6" descr="architecture">
            <a:extLst>
              <a:ext uri="{FF2B5EF4-FFF2-40B4-BE49-F238E27FC236}">
                <a16:creationId xmlns:a16="http://schemas.microsoft.com/office/drawing/2014/main" id="{23B62C48-B3B1-5D48-B1A7-6C8AC81B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14" y="3097588"/>
            <a:ext cx="6188969" cy="81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aled-dot-product-attention">
            <a:extLst>
              <a:ext uri="{FF2B5EF4-FFF2-40B4-BE49-F238E27FC236}">
                <a16:creationId xmlns:a16="http://schemas.microsoft.com/office/drawing/2014/main" id="{582265A9-2D5A-E943-9A1C-88F64AD5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64" y="5499198"/>
            <a:ext cx="4677530" cy="57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-head-attention">
            <a:extLst>
              <a:ext uri="{FF2B5EF4-FFF2-40B4-BE49-F238E27FC236}">
                <a16:creationId xmlns:a16="http://schemas.microsoft.com/office/drawing/2014/main" id="{2854FA75-AFB8-4F47-96CF-C329DB26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894" y="5499198"/>
            <a:ext cx="4185062" cy="569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9D81A8F-66CF-5340-9BB6-D0444569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28" y="1634891"/>
            <a:ext cx="8238000" cy="38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F00166-A3B7-7A46-BBDF-19AB494B581B}"/>
              </a:ext>
            </a:extLst>
          </p:cNvPr>
          <p:cNvSpPr/>
          <p:nvPr/>
        </p:nvSpPr>
        <p:spPr>
          <a:xfrm>
            <a:off x="4151747" y="12532129"/>
            <a:ext cx="1124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Vaswani, Ashish, et al. "Attention is all you need." </a:t>
            </a:r>
            <a:r>
              <a:rPr lang="en" altLang="ko-Kore-KR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3109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87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RNN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기계 번역을 위한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RNN sequence-to-sequence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43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597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287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Practice Session: </a:t>
            </a:r>
            <a:r>
              <a:rPr lang="en-US" altLang="ko-KR" b="1" dirty="0">
                <a:solidFill>
                  <a:schemeClr val="bg1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RNN</a:t>
            </a: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lang="ko-KR" altLang="en-US" b="1" dirty="0">
              <a:solidFill>
                <a:schemeClr val="bg1"/>
              </a:solidFill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lnSpc>
                <a:spcPct val="80000"/>
              </a:lnSpc>
              <a:defRPr sz="4000" spc="-3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기계 번역을 위한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Attention-based sequence-to-sequence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FA70D0-7CB9-A54D-A240-9BF010CE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44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715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66068" y="3262731"/>
            <a:ext cx="17930070" cy="900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Goodfellow, Ian,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Yoshua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Bengio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, and Aaron Courville. </a:t>
            </a:r>
            <a:r>
              <a:rPr lang="en" altLang="ko-Kore-KR" sz="2400" i="1" dirty="0">
                <a:latin typeface="Spoqa Han Sans Neo Bold" panose="020B0500000000000000" pitchFamily="34" charset="-128"/>
                <a:ea typeface="Spoqa Han Sans Neo Bold" panose="020B0500000000000000" pitchFamily="34" charset="-128"/>
                <a:sym typeface="SpoqaHanSans-Bold"/>
              </a:rPr>
              <a:t>Deep learning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sym typeface="SpoqaHanSans-Bold"/>
              </a:rPr>
              <a:t>. MIT press, 2016.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https://www.deeplearningbook.org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[Chapter 10]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  <a:hlinkClick r:id="" action="ppaction://noaction"/>
            </a:endParaRP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" action="ppaction://noaction"/>
              </a:rPr>
              <a:t>Zhang, Aston, et al. "Dive into deep learning." arXiv preprint arXiv:2106.11342 (2021).</a:t>
            </a:r>
          </a:p>
          <a:p>
            <a:pPr marL="1600087" lvl="2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  <a:hlinkClick r:id="" action="ppaction://noaction"/>
              </a:rPr>
              <a:t>https://d2l.ai/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 [Chapter 8-10]</a:t>
            </a: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685800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오픈 강의 자료</a:t>
            </a:r>
            <a:r>
              <a:rPr kumimoji="1" lang="en-US" altLang="ko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web.stanford.edu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/class/cs379c/archive/2018/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class_messages_listing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/content/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Artificial_Neural_Network_Technology_Tutorials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/OlahLSTM-NEURAL-NETWORK-TUTORIAL-15.pdf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https://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stanford.edu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/~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shervine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/teaching/cs-230/</a:t>
            </a:r>
            <a:r>
              <a:rPr kumimoji="1" lang="en-US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cheatsheet</a:t>
            </a:r>
            <a:r>
              <a:rPr kumimoji="1" lang="en-US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-recurrent-neural-networks </a:t>
            </a: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457200" indent="-4572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kumimoji="1" lang="ko-Kore-KR" altLang="en-US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관련 논문</a:t>
            </a:r>
            <a:endParaRPr kumimoji="1" lang="en-US" altLang="ko-Kore-KR" sz="24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Hochreiter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Sepp, and Jürgen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Schmidhuber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"Long short-term memory." Neural computation 9.8 (1997): 1735-1780.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Cho,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Kyunghyun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"Learning phrase representations using RNN encoder-decoder for statistical machine translation."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arXiv:1406.1078 (2014).</a:t>
            </a:r>
          </a:p>
        </p:txBody>
      </p:sp>
    </p:spTree>
    <p:extLst>
      <p:ext uri="{BB962C8B-B14F-4D97-AF65-F5344CB8AC3E}">
        <p14:creationId xmlns:p14="http://schemas.microsoft.com/office/powerpoint/2010/main" val="195677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/>
              <a:t>[</a:t>
            </a:r>
            <a:r>
              <a:rPr lang="ko-KR" altLang="en-US" b="1" dirty="0"/>
              <a:t>심화학습</a:t>
            </a:r>
            <a:r>
              <a:rPr lang="en-US" altLang="ko-KR" b="1" dirty="0"/>
              <a:t>] </a:t>
            </a:r>
            <a:r>
              <a:rPr lang="ko-KR" altLang="en-US" b="1" dirty="0"/>
              <a:t>참고하면 좋은 자료들</a:t>
            </a:r>
            <a:endParaRPr lang="en-US" altLang="ko-KR" b="1" dirty="0"/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0413446D-2580-5944-BBF0-54ABF29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46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532795D6-942A-E645-8566-439D0C699540}"/>
              </a:ext>
            </a:extLst>
          </p:cNvPr>
          <p:cNvSpPr/>
          <p:nvPr/>
        </p:nvSpPr>
        <p:spPr>
          <a:xfrm>
            <a:off x="1966068" y="3950351"/>
            <a:ext cx="17930070" cy="905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Mnih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Volodymyr, Nicolas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Heess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Alex Graves. "Recurrent models of visual attention." Advances in neural information processing systems. 2014.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I.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Sutskever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O.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Vinyals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and Q. V. Le, Sequence to Sequence Learning with Neural Networks, NIPS 2014 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Cho,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Kyunghyun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"On the properties of neural machine translation: Encoder-decoder approaches."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arXiv:1409.1259 (2014).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Bahdanau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Dzmitry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Kyunghyun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Cho, and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Yoshua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Bengio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 "Neural machine translation by jointly learning to align and translate."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arXiv:1409.0473 (2014)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Luong, Minh-Thang,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Hieu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Pham, and Christopher D. Manning. "Effective approaches to attention-based neural machine translation."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arXiv:1508.04025 (2015)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Chorowski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Jan, et al. "Attention-based models for speech recognition."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arXiv:1506.07503, NIPS 2015 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Chan, William, et al. "Listen, attend and spell: A neural network for large vocabulary conversational speech recognition." 2016 IEEE International Conference on Acoustics, Speech and Signal Processing (ICASSP). IEEE, 2016 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Sotelo, Jose, et al. "Char2wav: End-to-end speech synthesis." 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Wang, 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Yuxuan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et al. "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Tacotron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: Towards end-to-end speech synthesis." </a:t>
            </a:r>
            <a:r>
              <a:rPr lang="en" altLang="ko-Kore-KR" sz="2400" dirty="0" err="1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arXiv</a:t>
            </a: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 preprint arXiv:1703.10135 (2017).</a:t>
            </a:r>
          </a:p>
          <a:p>
            <a:pPr marL="1142942" lvl="1" indent="-685800" defTabSz="457200">
              <a:spcBef>
                <a:spcPts val="12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500" spc="-45">
                <a:solidFill>
                  <a:srgbClr val="53585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" altLang="ko-Kore-KR" sz="2400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Xu, Kelvin, et al. "Show, attend and tell: Neural image caption generation with visual attention." International conference on machine learning. PMLR, 2015.</a:t>
            </a:r>
          </a:p>
        </p:txBody>
      </p:sp>
    </p:spTree>
    <p:extLst>
      <p:ext uri="{BB962C8B-B14F-4D97-AF65-F5344CB8AC3E}">
        <p14:creationId xmlns:p14="http://schemas.microsoft.com/office/powerpoint/2010/main" val="152711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Vanilla (pure) RNN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5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5985752" y="9579679"/>
                <a:ext cx="1075326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하나의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feedback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연결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(W)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있다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파라미터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(U, W, V)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공유된다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!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6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2" y="9579679"/>
                <a:ext cx="10753267" cy="3416320"/>
              </a:xfrm>
              <a:prstGeom prst="rect">
                <a:avLst/>
              </a:prstGeom>
              <a:blipFill>
                <a:blip r:embed="rId4"/>
                <a:stretch>
                  <a:fillRect l="-1533" t="-29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7000660" y="5986690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60" y="5986690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7229260" y="412360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260" y="4123600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7229260" y="764404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260" y="7644040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7720750" y="527803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7720750" y="690109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6055333" y="5632360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7914254" y="5378667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54" y="5378667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7906494" y="6973152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94" y="6973152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0376320" y="5986690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320" y="5986690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0604920" y="412360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920" y="4123600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0604920" y="764404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920" y="7644040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1096410" y="527803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1096410" y="690109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1289913" y="5378667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9913" y="5378667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1262117" y="6973152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117" y="6973152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2540400" y="5986690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400" y="5986690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2769000" y="412360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00" y="4123600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2769000" y="764404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00" y="7644040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13260490" y="527803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13260490" y="690109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13453993" y="5378667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3993" y="5378667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13426197" y="6973152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197" y="6973152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14666379" y="5986690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379" y="5986690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14894979" y="412360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979" y="4123600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14894979" y="7644040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979" y="7644040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15386469" y="527803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15386469" y="6901090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15579972" y="5378667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9972" y="5378667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15552176" y="6973152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2176" y="6973152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1915560" y="6375310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14064400" y="6375310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16182760" y="6367690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9736240" y="6367690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8898040" y="6167261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9699827" y="643942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827" y="6439425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1863906" y="643942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906" y="643942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13983368" y="643627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3368" y="6436270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16118354" y="6421106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8354" y="6421106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5985753" y="5282571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3" y="5282571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9">
            <a:extLst>
              <a:ext uri="{FF2B5EF4-FFF2-40B4-BE49-F238E27FC236}">
                <a16:creationId xmlns:a16="http://schemas.microsoft.com/office/drawing/2014/main" id="{D9A90743-360F-9F47-81AC-6C2ED2F39B42}"/>
              </a:ext>
            </a:extLst>
          </p:cNvPr>
          <p:cNvSpPr/>
          <p:nvPr/>
        </p:nvSpPr>
        <p:spPr>
          <a:xfrm>
            <a:off x="2413000" y="3689648"/>
            <a:ext cx="17526000" cy="31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algn="r">
              <a:defRPr sz="7500" spc="-75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순환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신경망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 (RNN)</a:t>
            </a: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  <a:p>
            <a:pPr algn="r">
              <a:defRPr sz="4000" spc="-3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2</a:t>
            </a:r>
            <a:r>
              <a:rPr b="1" dirty="0">
                <a:solidFill>
                  <a:srgbClr val="ED234B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 </a:t>
            </a: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Backpropagation Through </a:t>
            </a:r>
            <a:r>
              <a:rPr lang="en-US" b="1" dirty="0" err="1">
                <a:latin typeface="SpoqaHanSans-Bold" panose="020B0500000000000000" pitchFamily="34" charset="-128"/>
                <a:ea typeface="SpoqaHanSans-Bold" panose="020B0500000000000000" pitchFamily="34" charset="-128"/>
              </a:rPr>
              <a:t>Time과</a:t>
            </a:r>
            <a:b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</a:br>
            <a:r>
              <a:rPr lang="en-US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Long-term Dependency</a:t>
            </a:r>
            <a:endParaRPr b="1" dirty="0">
              <a:latin typeface="SpoqaHanSans-Bold" panose="020B0500000000000000" pitchFamily="34" charset="-128"/>
              <a:ea typeface="SpoqaHanSans-Bold" panose="020B0500000000000000" pitchFamily="34" charset="-128"/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15937215-6709-9140-A65A-D0C628A7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6</a:t>
            </a:fld>
            <a:endParaRPr kumimoji="1" lang="ko-Kore-KR" altLang="en-US" sz="150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C1D2C-13F2-6B48-920F-0D682217455A}"/>
              </a:ext>
            </a:extLst>
          </p:cNvPr>
          <p:cNvSpPr/>
          <p:nvPr/>
        </p:nvSpPr>
        <p:spPr>
          <a:xfrm>
            <a:off x="-1" y="3886200"/>
            <a:ext cx="5486043" cy="982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pPr algn="ctr"/>
            <a:endParaRPr kumimoji="1" lang="ko-Kore-KR" altLang="en-US" sz="85700" b="1" dirty="0">
              <a:solidFill>
                <a:schemeClr val="tx1"/>
              </a:solidFill>
              <a:latin typeface="Matura MT Script Capitals" panose="03020802060602070202" pitchFamily="66" charset="0"/>
              <a:ea typeface="Spoqa Han Sans Neo Bold" panose="020B0500000000000000" pitchFamily="34" charset="-128"/>
              <a:cs typeface="APPLE CHANCERY" panose="03020702040506060504" pitchFamily="66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F8C0A3-F4E5-2C4B-B096-FCC01DAC7E4A}"/>
              </a:ext>
            </a:extLst>
          </p:cNvPr>
          <p:cNvSpPr/>
          <p:nvPr/>
        </p:nvSpPr>
        <p:spPr>
          <a:xfrm>
            <a:off x="-402337" y="1564559"/>
            <a:ext cx="6705242" cy="146193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en-US" altLang="ko-Kore-KR" sz="93500" b="1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ea typeface="Silom" pitchFamily="2" charset="-34"/>
                <a:cs typeface="Silom" pitchFamily="2" charset="-34"/>
              </a:rPr>
              <a:t>6</a:t>
            </a:r>
            <a:endParaRPr kumimoji="1" lang="ko-Kore-KR" altLang="en-US" sz="93500" b="1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ea typeface="Spoqa Han Sans Neo Bold" panose="020B0500000000000000" pitchFamily="34" charset="-128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09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RNN</a:t>
            </a:r>
            <a:r>
              <a:rPr lang="ko-Kore-KR" altLang="en-US" b="1" dirty="0"/>
              <a:t>의 </a:t>
            </a:r>
            <a:r>
              <a:rPr lang="en-US" altLang="ko-Kore-KR" b="1" dirty="0"/>
              <a:t>Backpropagation Through Time (BPTT)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7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243428" y="4721208"/>
                <a:ext cx="10683033" cy="4760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RNN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cross entropy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 사용한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error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는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단위로 자르고 더한 값인</a:t>
                </a:r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𝐸</m:t>
                      </m:r>
                      <m:d>
                        <m:d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36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kumimoji="1" lang="en-US" altLang="ko-KR" sz="36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36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3600" b="0" i="0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ko-KR" sz="3600" i="1" dirty="0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600" b="0" i="1" dirty="0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Spoqa Han Sans Neo Bold" panose="020B0500000000000000" pitchFamily="34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 Bold" panose="020B0500000000000000" pitchFamily="34" charset="-128"/>
                </a:endParaRPr>
              </a:p>
              <a:p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일 것이다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때 파라미터 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V, W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backpropagation 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해보자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28" y="4721208"/>
                <a:ext cx="10683033" cy="4760599"/>
              </a:xfrm>
              <a:prstGeom prst="rect">
                <a:avLst/>
              </a:prstGeom>
              <a:blipFill>
                <a:blip r:embed="rId4"/>
                <a:stretch>
                  <a:fillRect l="-1663" t="-18351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1493422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1493422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13268810" y="4962729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830988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830988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2047396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2047396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22599946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22599946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912903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2127787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2339623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1694971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16111517" y="5497630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/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ore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  <a:blipFill>
                <a:blip r:embed="rId2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5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RNN</a:t>
            </a:r>
            <a:r>
              <a:rPr lang="ko-Kore-KR" altLang="en-US" b="1" dirty="0"/>
              <a:t>의 </a:t>
            </a:r>
            <a:r>
              <a:rPr lang="en-US" altLang="ko-Kore-KR" b="1" dirty="0"/>
              <a:t>Backpropagation Through Time (BPTT)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8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202029" y="3912823"/>
                <a:ext cx="10683033" cy="6408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6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sz="36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60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3600" i="1" dirty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600" i="1" dirty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func>
                    </m:oMath>
                  </m:oMathPara>
                </a14:m>
                <a:endParaRPr kumimoji="1" lang="en-US" altLang="ko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endParaRPr kumimoji="1" lang="en-US" altLang="ko-KR" sz="36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6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V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ko-KR" altLang="en-US" sz="36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역전파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(backpropagation)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하면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심플하게</a:t>
                </a:r>
                <a:b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f>
                        <m:f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=</m:t>
                      </m:r>
                      <m:d>
                        <m:d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800" i="1">
                        <a:solidFill>
                          <a:srgbClr val="5358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kumimoji="1" lang="en-US" altLang="ko-Kore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: </a:t>
                </a:r>
                <a:r>
                  <a:rPr kumimoji="1" lang="ko-Kore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외적 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 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  <a:sym typeface="Wingdings" pitchFamily="2" charset="2"/>
                  </a:rPr>
                  <a:t>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계산 과정은 일단 넘어가도 괜찮다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흐름만 먼저 파악하자</a:t>
                </a:r>
                <a:r>
                  <a:rPr kumimoji="1" lang="en-US" altLang="ko-KR" sz="28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)</a:t>
                </a:r>
                <a:endParaRPr kumimoji="1" lang="en-US" altLang="ko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6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</a:t>
                </a:r>
                <a:r>
                  <a:rPr kumimoji="1" lang="ko-Kore-KR" altLang="en-US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 대해서는 어떻게 할 수 있을까</a:t>
                </a:r>
                <a:r>
                  <a:rPr kumimoji="1" lang="en-US" altLang="ko-Kore-KR" sz="36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29" y="3912823"/>
                <a:ext cx="10683033" cy="6408806"/>
              </a:xfrm>
              <a:prstGeom prst="rect">
                <a:avLst/>
              </a:prstGeom>
              <a:blipFill>
                <a:blip r:embed="rId4"/>
                <a:stretch>
                  <a:fillRect l="-1781" t="-990" b="-27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1493422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1493422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13268810" y="4962729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830988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830988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2047396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2047396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22599946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22599946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912903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2127787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2339623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1694971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16111517" y="5497630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/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  <a:blipFill>
                <a:blip r:embed="rId2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9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4">
            <a:extLst>
              <a:ext uri="{FF2B5EF4-FFF2-40B4-BE49-F238E27FC236}">
                <a16:creationId xmlns:a16="http://schemas.microsoft.com/office/drawing/2014/main" id="{7F658430-B83E-4F49-9C83-5F0F6863BCBE}"/>
              </a:ext>
            </a:extLst>
          </p:cNvPr>
          <p:cNvSpPr/>
          <p:nvPr/>
        </p:nvSpPr>
        <p:spPr>
          <a:xfrm>
            <a:off x="1524000" y="1460302"/>
            <a:ext cx="16499854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700" tIns="12700" rIns="12700" bIns="12700" anchor="t">
            <a:spAutoFit/>
          </a:bodyPr>
          <a:lstStyle/>
          <a:p>
            <a:pPr>
              <a:spcBef>
                <a:spcPts val="1000"/>
              </a:spcBef>
              <a:defRPr sz="3000" spc="-59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ore-KR" b="1" dirty="0"/>
              <a:t>RNN</a:t>
            </a:r>
            <a:r>
              <a:rPr lang="ko-Kore-KR" altLang="en-US" b="1" dirty="0"/>
              <a:t>의 </a:t>
            </a:r>
            <a:r>
              <a:rPr lang="en-US" altLang="ko-Kore-KR" b="1" dirty="0"/>
              <a:t>Backpropagation Through Time (BPTT)</a:t>
            </a: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F266784-E60F-C04C-837A-9B3815E8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184" y="12996000"/>
            <a:ext cx="5486043" cy="720000"/>
          </a:xfrm>
        </p:spPr>
        <p:txBody>
          <a:bodyPr/>
          <a:lstStyle/>
          <a:p>
            <a:pPr algn="ctr"/>
            <a:fld id="{95E7D0AE-CE45-9045-B968-3AEE8CF2C4BF}" type="slidenum">
              <a:rPr kumimoji="1" lang="ko-Kore-KR" altLang="en-US" sz="1500" smtClean="0">
                <a:latin typeface="SpoqaHanSans-Light" panose="020B0300000000000000" pitchFamily="34" charset="-128"/>
                <a:ea typeface="SpoqaHanSans-Light" panose="020B0300000000000000" pitchFamily="34" charset="-128"/>
              </a:rPr>
              <a:pPr algn="ctr"/>
              <a:t>9</a:t>
            </a:fld>
            <a:endParaRPr kumimoji="1" lang="ko-Kore-KR" altLang="en-US" sz="1500" dirty="0">
              <a:latin typeface="SpoqaHanSans-Light" panose="020B0300000000000000" pitchFamily="34" charset="-128"/>
              <a:ea typeface="SpoqaHanSans-Light" panose="020B0300000000000000" pitchFamily="34" charset="-128"/>
            </a:endParaRPr>
          </a:p>
        </p:txBody>
      </p:sp>
      <p:sp>
        <p:nvSpPr>
          <p:cNvPr id="10" name="Shape 222">
            <a:extLst>
              <a:ext uri="{FF2B5EF4-FFF2-40B4-BE49-F238E27FC236}">
                <a16:creationId xmlns:a16="http://schemas.microsoft.com/office/drawing/2014/main" id="{A89C50EA-41CB-5642-B736-027358DD022F}"/>
              </a:ext>
            </a:extLst>
          </p:cNvPr>
          <p:cNvSpPr/>
          <p:nvPr/>
        </p:nvSpPr>
        <p:spPr>
          <a:xfrm>
            <a:off x="20828000" y="1408036"/>
            <a:ext cx="25400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80000" lvl="1">
              <a:lnSpc>
                <a:spcPct val="90000"/>
              </a:lnSpc>
              <a:defRPr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sz="5000" b="1" dirty="0">
                <a:latin typeface="SpoqaHanSans-Bold" panose="020B0500000000000000" pitchFamily="34" charset="-128"/>
                <a:ea typeface="SpoqaHanSans-Bold" panose="020B0500000000000000" pitchFamily="34" charset="-128"/>
              </a:rPr>
              <a:t>6</a:t>
            </a:r>
            <a:r>
              <a:rPr sz="3200" b="1" dirty="0">
                <a:solidFill>
                  <a:srgbClr val="000000"/>
                </a:solidFill>
                <a:latin typeface="SpoqaHanSans-Bold" panose="020B0500000000000000" pitchFamily="34" charset="-128"/>
                <a:ea typeface="SpoqaHanSans-Bold" panose="020B0500000000000000" pitchFamily="34" charset="-128"/>
              </a:rPr>
              <a:t>.</a:t>
            </a:r>
          </a:p>
        </p:txBody>
      </p:sp>
      <p:sp>
        <p:nvSpPr>
          <p:cNvPr id="11" name="Shape 223">
            <a:extLst>
              <a:ext uri="{FF2B5EF4-FFF2-40B4-BE49-F238E27FC236}">
                <a16:creationId xmlns:a16="http://schemas.microsoft.com/office/drawing/2014/main" id="{761E3641-8C78-A643-9D6D-1E458D2D2C43}"/>
              </a:ext>
            </a:extLst>
          </p:cNvPr>
          <p:cNvSpPr/>
          <p:nvPr/>
        </p:nvSpPr>
        <p:spPr>
          <a:xfrm>
            <a:off x="20828000" y="2200124"/>
            <a:ext cx="2540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180000" lvl="1">
              <a:spcAft>
                <a:spcPts val="500"/>
              </a:spcAft>
              <a:defRPr sz="2000" spc="-19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rPr lang="en-US" altLang="ko-KR" dirty="0"/>
              <a:t>RNN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/>
              <p:nvPr/>
            </p:nvSpPr>
            <p:spPr>
              <a:xfrm>
                <a:off x="2094458" y="3453969"/>
                <a:ext cx="9400982" cy="10150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i="1">
                            <a:solidFill>
                              <a:srgbClr val="53585F"/>
                            </a:solidFill>
                            <a:latin typeface="Cambria Math" panose="02040503050406030204" pitchFamily="18" charset="0"/>
                            <a:ea typeface="Spoqa Han Sans Neo Bold" panose="020B0500000000000000" pitchFamily="34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를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 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</a:t>
                </a:r>
                <a:r>
                  <a:rPr kumimoji="1" lang="ko-KR" altLang="en-US" sz="3200" dirty="0" err="1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역전파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(backpropagation)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하면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b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</a:br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kumimoji="1" lang="en-US" altLang="ko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Spoqa Han Sans Neo Bold" panose="020B0500000000000000" pitchFamily="34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kumimoji="1" lang="en-US" altLang="ko-KR" sz="2800" i="1" dirty="0">
                  <a:solidFill>
                    <a:srgbClr val="53585F"/>
                  </a:solidFill>
                  <a:latin typeface="Cambria Math" panose="02040503050406030204" pitchFamily="18" charset="0"/>
                  <a:ea typeface="Spoqa Han Sans Neo Bold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Spoqa Han Sans Neo Bold" panose="020B0500000000000000" pitchFamily="34" charset="-128"/>
                        </a:rPr>
                        <m:t> </m:t>
                      </m:r>
                    </m:oMath>
                  </m:oMathPara>
                </a14:m>
                <a:endParaRPr kumimoji="1" lang="en-US" altLang="ko-Kore-KR" sz="28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이다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  <a:r>
                  <a:rPr kumimoji="1" lang="ko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여기서</a:t>
                </a:r>
                <a:r>
                  <a:rPr kumimoji="1" lang="en-US" altLang="ko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R" sz="2400" i="1" dirty="0">
                  <a:solidFill>
                    <a:srgbClr val="53585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이므로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이를 풀어주면</a:t>
                </a:r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Spoqa Han Sans Neo Bold" panose="020B0500000000000000" pitchFamily="34" charset="-128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Spoqa Han Sans Neo Bold" panose="020B0500000000000000" pitchFamily="34" charset="-128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smtClean="0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i="1">
                                          <a:solidFill>
                                            <a:srgbClr val="53585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 된다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이때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W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가 모든 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timestamp</a:t>
                </a:r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에서 공유되므로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, </a:t>
                </a:r>
              </a:p>
              <a:p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3200" b="0" i="1" smtClean="0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ko-KR" sz="3200" b="0" i="1" smtClean="0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3585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ko-KR" sz="3200" b="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r>
                  <a:rPr kumimoji="1" lang="ko-Kore-KR" altLang="en-US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로 풀어질 수 있다</a:t>
                </a:r>
                <a:r>
                  <a:rPr kumimoji="1" lang="en-US" altLang="ko-Kore-KR" sz="3200" dirty="0">
                    <a:solidFill>
                      <a:srgbClr val="53585F"/>
                    </a:solidFill>
                    <a:latin typeface="Spoqa Han Sans Neo" panose="020B0500000000000000" pitchFamily="34" charset="-128"/>
                    <a:ea typeface="Spoqa Han Sans Neo" panose="020B0500000000000000" pitchFamily="34" charset="-128"/>
                  </a:rPr>
                  <a:t>.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0E4C2F-AC5B-3646-8888-641B371A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58" y="3453969"/>
                <a:ext cx="9400982" cy="10150151"/>
              </a:xfrm>
              <a:prstGeom prst="rect">
                <a:avLst/>
              </a:prstGeom>
              <a:blipFill>
                <a:blip r:embed="rId4"/>
                <a:stretch>
                  <a:fillRect l="-1754" t="-875" b="-1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/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7FE498E-F95C-D94B-B079-63DA35249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4137" y="5317059"/>
                <a:ext cx="1440180" cy="777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/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0E6DF5-F60F-234F-9A93-B9E9F30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3453969"/>
                <a:ext cx="982980" cy="9829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/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8EE219A-D8DB-444B-82AB-3B6C17BA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737" y="6974409"/>
                <a:ext cx="982980" cy="9829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FBDFD43-D330-7D43-8730-92B4C9891BC9}"/>
              </a:ext>
            </a:extLst>
          </p:cNvPr>
          <p:cNvCxnSpPr>
            <a:cxnSpLocks/>
          </p:cNvCxnSpPr>
          <p:nvPr/>
        </p:nvCxnSpPr>
        <p:spPr>
          <a:xfrm flipV="1">
            <a:off x="1493422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A7B317-64EF-C44F-A5D1-EFAD5017738A}"/>
              </a:ext>
            </a:extLst>
          </p:cNvPr>
          <p:cNvCxnSpPr>
            <a:cxnSpLocks/>
          </p:cNvCxnSpPr>
          <p:nvPr/>
        </p:nvCxnSpPr>
        <p:spPr>
          <a:xfrm flipV="1">
            <a:off x="1493422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호 22">
            <a:extLst>
              <a:ext uri="{FF2B5EF4-FFF2-40B4-BE49-F238E27FC236}">
                <a16:creationId xmlns:a16="http://schemas.microsoft.com/office/drawing/2014/main" id="{A1F53C19-47C0-F74E-8044-18B0E7D71BAA}"/>
              </a:ext>
            </a:extLst>
          </p:cNvPr>
          <p:cNvSpPr/>
          <p:nvPr/>
        </p:nvSpPr>
        <p:spPr>
          <a:xfrm>
            <a:off x="13268810" y="4962729"/>
            <a:ext cx="1458848" cy="1500360"/>
          </a:xfrm>
          <a:prstGeom prst="arc">
            <a:avLst>
              <a:gd name="adj1" fmla="val 2207617"/>
              <a:gd name="adj2" fmla="val 19624434"/>
            </a:avLst>
          </a:prstGeom>
          <a:ln w="41275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/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CA148A4-327C-2C46-9656-4B686E63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31" y="4709036"/>
                <a:ext cx="4557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/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D045865-9873-1141-ACA8-EB977A26D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971" y="6303521"/>
                <a:ext cx="47121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/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F3C01-0A20-DB44-96FF-EB4763044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97" y="5317059"/>
                <a:ext cx="1440180" cy="777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/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6C1D5AD-AE1E-054B-AF89-C1D9AFB34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3453969"/>
                <a:ext cx="982980" cy="9829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/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78524AC-99D2-5D4D-9FD6-F4B0BCF42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397" y="6974409"/>
                <a:ext cx="982980" cy="98298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339EF-156F-9141-BD0C-FCC0D9A4DEF2}"/>
              </a:ext>
            </a:extLst>
          </p:cNvPr>
          <p:cNvCxnSpPr>
            <a:cxnSpLocks/>
          </p:cNvCxnSpPr>
          <p:nvPr/>
        </p:nvCxnSpPr>
        <p:spPr>
          <a:xfrm flipV="1">
            <a:off x="1830988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7DFBFA4-3AA7-644D-9F38-7DF2CE8A811F}"/>
              </a:ext>
            </a:extLst>
          </p:cNvPr>
          <p:cNvCxnSpPr>
            <a:cxnSpLocks/>
          </p:cNvCxnSpPr>
          <p:nvPr/>
        </p:nvCxnSpPr>
        <p:spPr>
          <a:xfrm flipV="1">
            <a:off x="1830988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/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220958-9965-8544-BDFC-9367D112E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90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/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8D1A68A-C6E2-0749-8054-C899B08A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594" y="6303521"/>
                <a:ext cx="51129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/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6C588F1-37A7-9D4E-9BFC-77EFBA6B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3877" y="5317059"/>
                <a:ext cx="1440180" cy="7772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/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2C8A2A7-C84C-3044-ABDC-4221CD351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3453969"/>
                <a:ext cx="982980" cy="9829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/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735C7BC-EF7A-3343-BF9A-CC63286E4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477" y="6974409"/>
                <a:ext cx="982980" cy="98298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13E0FD-EBB8-0A44-B6A6-8A74E4CB493D}"/>
              </a:ext>
            </a:extLst>
          </p:cNvPr>
          <p:cNvCxnSpPr>
            <a:cxnSpLocks/>
          </p:cNvCxnSpPr>
          <p:nvPr/>
        </p:nvCxnSpPr>
        <p:spPr>
          <a:xfrm flipV="1">
            <a:off x="20473967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D8DBA7-DDAB-6344-9705-3CFE0C391340}"/>
              </a:ext>
            </a:extLst>
          </p:cNvPr>
          <p:cNvCxnSpPr>
            <a:cxnSpLocks/>
          </p:cNvCxnSpPr>
          <p:nvPr/>
        </p:nvCxnSpPr>
        <p:spPr>
          <a:xfrm flipV="1">
            <a:off x="20473967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/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CB85B-D6F2-AE40-A2BB-D14AE754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470" y="4709036"/>
                <a:ext cx="45570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/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C05B7C-1689-F643-BD70-BCE5203F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74" y="6303521"/>
                <a:ext cx="51129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/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ko-KR" altLang="en-US" sz="32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7F4CE1-56F1-0E4F-AA5D-443CC245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9856" y="5317059"/>
                <a:ext cx="1440180" cy="7772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/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BD40CBB-2D1C-4848-BC2E-18B39412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3453969"/>
                <a:ext cx="982980" cy="98298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/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17588B8-70C6-6A4E-B9B3-9CB75C39C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456" y="6974409"/>
                <a:ext cx="982980" cy="98298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6A8B1E-97D2-CA4E-BFC5-329CD2D2C189}"/>
              </a:ext>
            </a:extLst>
          </p:cNvPr>
          <p:cNvCxnSpPr>
            <a:cxnSpLocks/>
          </p:cNvCxnSpPr>
          <p:nvPr/>
        </p:nvCxnSpPr>
        <p:spPr>
          <a:xfrm flipV="1">
            <a:off x="22599946" y="460839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5282FC-62F8-EB43-82D7-D3F89E8B498D}"/>
              </a:ext>
            </a:extLst>
          </p:cNvPr>
          <p:cNvCxnSpPr>
            <a:cxnSpLocks/>
          </p:cNvCxnSpPr>
          <p:nvPr/>
        </p:nvCxnSpPr>
        <p:spPr>
          <a:xfrm flipV="1">
            <a:off x="22599946" y="6231459"/>
            <a:ext cx="0" cy="6172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/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8D477B-9801-094E-940C-EBF15F957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49" y="4709036"/>
                <a:ext cx="45570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/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E54509D-58D2-0E4E-9304-9E51F661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653" y="6303521"/>
                <a:ext cx="51129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223DED-19EC-B14D-BA0F-517B9BC109F6}"/>
              </a:ext>
            </a:extLst>
          </p:cNvPr>
          <p:cNvCxnSpPr>
            <a:cxnSpLocks/>
          </p:cNvCxnSpPr>
          <p:nvPr/>
        </p:nvCxnSpPr>
        <p:spPr>
          <a:xfrm>
            <a:off x="1912903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B38C0-B991-BC44-9D07-756F4F63216E}"/>
              </a:ext>
            </a:extLst>
          </p:cNvPr>
          <p:cNvCxnSpPr>
            <a:cxnSpLocks/>
          </p:cNvCxnSpPr>
          <p:nvPr/>
        </p:nvCxnSpPr>
        <p:spPr>
          <a:xfrm>
            <a:off x="21277877" y="570567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CA4D53-D64E-BB47-A232-0E534D9D0D08}"/>
              </a:ext>
            </a:extLst>
          </p:cNvPr>
          <p:cNvCxnSpPr>
            <a:cxnSpLocks/>
          </p:cNvCxnSpPr>
          <p:nvPr/>
        </p:nvCxnSpPr>
        <p:spPr>
          <a:xfrm>
            <a:off x="2339623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6F90002-EA9B-0A4A-907D-F905F0667928}"/>
              </a:ext>
            </a:extLst>
          </p:cNvPr>
          <p:cNvCxnSpPr>
            <a:cxnSpLocks/>
          </p:cNvCxnSpPr>
          <p:nvPr/>
        </p:nvCxnSpPr>
        <p:spPr>
          <a:xfrm>
            <a:off x="16949717" y="5698059"/>
            <a:ext cx="55626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AB432E13-3542-6341-BFFF-E3B6B457F7B5}"/>
              </a:ext>
            </a:extLst>
          </p:cNvPr>
          <p:cNvSpPr/>
          <p:nvPr/>
        </p:nvSpPr>
        <p:spPr>
          <a:xfrm>
            <a:off x="16111517" y="5497630"/>
            <a:ext cx="403860" cy="416098"/>
          </a:xfrm>
          <a:prstGeom prst="rightArrow">
            <a:avLst>
              <a:gd name="adj1" fmla="val 55882"/>
              <a:gd name="adj2" fmla="val 3484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/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4E13DCC-AC4D-FF43-9CD3-33D2427C8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304" y="5769794"/>
                <a:ext cx="55739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/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5E367-4581-9447-B4F4-70072EC3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383" y="5769793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/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269A3-957F-7240-BD95-FBF44FB7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6845" y="5766639"/>
                <a:ext cx="5573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/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BE4E331-662B-D549-B37B-B88ED535E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831" y="5751475"/>
                <a:ext cx="557396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/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6BE3271-7A9F-4C41-9810-E16F41279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9230" y="4612940"/>
                <a:ext cx="557396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/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sz="3200" dirty="0">
                  <a:solidFill>
                    <a:srgbClr val="53585F"/>
                  </a:solidFill>
                  <a:latin typeface="Spoqa Han Sans Neo" panose="020B05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3200" i="1">
                          <a:solidFill>
                            <a:srgbClr val="5358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sz="3200" i="1">
                              <a:solidFill>
                                <a:srgbClr val="5358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srgbClr val="5358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32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9131F-AB9A-D043-BB9A-B6EBFD05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362" y="8597979"/>
                <a:ext cx="5138935" cy="1077218"/>
              </a:xfrm>
              <a:prstGeom prst="rect">
                <a:avLst/>
              </a:prstGeom>
              <a:blipFill>
                <a:blip r:embed="rId2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7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24437</TotalTime>
  <Words>4222</Words>
  <Application>Microsoft Macintosh PowerPoint</Application>
  <PresentationFormat>사용자 지정</PresentationFormat>
  <Paragraphs>727</Paragraphs>
  <Slides>46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0" baseType="lpstr">
      <vt:lpstr>AppleSDGothicNeo</vt:lpstr>
      <vt:lpstr>Spoqa Han Sans Neo</vt:lpstr>
      <vt:lpstr>Spoqa Han Sans Neo Bold</vt:lpstr>
      <vt:lpstr>SpoqaHanSans-Bold</vt:lpstr>
      <vt:lpstr>SpoqaHanSans-Light</vt:lpstr>
      <vt:lpstr>Arial</vt:lpstr>
      <vt:lpstr>Calibri</vt:lpstr>
      <vt:lpstr>Calibri Light</vt:lpstr>
      <vt:lpstr>Cambria Math</vt:lpstr>
      <vt:lpstr>Helvetica</vt:lpstr>
      <vt:lpstr>Impact</vt:lpstr>
      <vt:lpstr>Matura MT Script Capitals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jh_lee@fastcampus.co.kr</dc:creator>
  <cp:lastModifiedBy>jbpark0614@gmail.com</cp:lastModifiedBy>
  <cp:revision>402</cp:revision>
  <dcterms:created xsi:type="dcterms:W3CDTF">2021-04-05T07:22:06Z</dcterms:created>
  <dcterms:modified xsi:type="dcterms:W3CDTF">2021-11-11T14:56:34Z</dcterms:modified>
</cp:coreProperties>
</file>